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1"/>
  </p:notesMasterIdLst>
  <p:sldIdLst>
    <p:sldId id="307" r:id="rId2"/>
    <p:sldId id="280" r:id="rId3"/>
    <p:sldId id="331" r:id="rId4"/>
    <p:sldId id="311" r:id="rId5"/>
    <p:sldId id="375" r:id="rId6"/>
    <p:sldId id="374" r:id="rId7"/>
    <p:sldId id="262" r:id="rId8"/>
    <p:sldId id="381" r:id="rId9"/>
    <p:sldId id="377" r:id="rId10"/>
    <p:sldId id="314" r:id="rId11"/>
    <p:sldId id="359" r:id="rId12"/>
    <p:sldId id="362" r:id="rId13"/>
    <p:sldId id="264" r:id="rId14"/>
    <p:sldId id="329" r:id="rId15"/>
    <p:sldId id="404" r:id="rId16"/>
    <p:sldId id="368" r:id="rId17"/>
    <p:sldId id="378" r:id="rId18"/>
    <p:sldId id="369" r:id="rId19"/>
    <p:sldId id="379" r:id="rId20"/>
    <p:sldId id="390" r:id="rId21"/>
    <p:sldId id="391" r:id="rId22"/>
    <p:sldId id="387" r:id="rId23"/>
    <p:sldId id="405" r:id="rId24"/>
    <p:sldId id="388" r:id="rId25"/>
    <p:sldId id="372" r:id="rId26"/>
    <p:sldId id="393" r:id="rId27"/>
    <p:sldId id="394" r:id="rId28"/>
    <p:sldId id="395" r:id="rId29"/>
    <p:sldId id="392" r:id="rId30"/>
    <p:sldId id="396" r:id="rId31"/>
    <p:sldId id="398" r:id="rId32"/>
    <p:sldId id="397" r:id="rId33"/>
    <p:sldId id="399" r:id="rId34"/>
    <p:sldId id="400" r:id="rId35"/>
    <p:sldId id="401" r:id="rId36"/>
    <p:sldId id="402" r:id="rId37"/>
    <p:sldId id="403" r:id="rId38"/>
    <p:sldId id="288" r:id="rId39"/>
    <p:sldId id="34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166"/>
    <a:srgbClr val="2B4065"/>
    <a:srgbClr val="F0F1F5"/>
    <a:srgbClr val="1B1B1B"/>
    <a:srgbClr val="E7E6E6"/>
    <a:srgbClr val="FFFFFF"/>
    <a:srgbClr val="FF922B"/>
    <a:srgbClr val="E53935"/>
    <a:srgbClr val="7E7E80"/>
    <a:srgbClr val="80A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0" autoAdjust="0"/>
    <p:restoredTop sz="58403" autoAdjust="0"/>
  </p:normalViewPr>
  <p:slideViewPr>
    <p:cSldViewPr snapToGrid="0">
      <p:cViewPr varScale="1">
        <p:scale>
          <a:sx n="37" d="100"/>
          <a:sy n="37" d="100"/>
        </p:scale>
        <p:origin x="2040" y="-6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D035E-F5A6-4A23-A439-662C9A29637E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964D-E3F8-4755-B2A5-056FD129D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019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3200" dirty="0"/>
              <a:t>Bonjour a tous J’ai l’honneur aujourd’hui, de vous présenter mon projet intitulé : </a:t>
            </a:r>
            <a:r>
              <a:rPr lang="fr-FR" sz="3200" b="1" dirty="0"/>
              <a:t>"Blockchain Industrielle : Mise en œuvre d’une solution de traçabilité basée sur Hedera </a:t>
            </a:r>
            <a:r>
              <a:rPr lang="fr-FR" sz="3200" b="1" dirty="0" err="1"/>
              <a:t>Hashgraph</a:t>
            </a:r>
            <a:r>
              <a:rPr lang="fr-FR" sz="3200" b="1" dirty="0"/>
              <a:t>."</a:t>
            </a:r>
            <a:endParaRPr lang="fr-FR" sz="3200" dirty="0"/>
          </a:p>
          <a:p>
            <a:r>
              <a:rPr lang="fr-FR" sz="3200" dirty="0"/>
              <a:t>Au cours de cette présentation, nous allons explorer les différentes étapes de conception et de réalisation de ce projet. Voici le plan que je vais suivre.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C873-7E71-4B90-97D2-1B650B3BF1C3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1612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Gestion des transactions</a:t>
            </a:r>
            <a:r>
              <a:rPr lang="fr-FR" dirty="0"/>
              <a:t> : Le système doit permettre l’enregistrement, la signature, et l’envoi de transactions de manière sécurisée et transparente via </a:t>
            </a:r>
            <a:r>
              <a:rPr lang="fr-FR" dirty="0" err="1"/>
              <a:t>MetaMask</a:t>
            </a:r>
            <a:r>
              <a:rPr lang="fr-FR" dirty="0"/>
              <a:t>.</a:t>
            </a:r>
          </a:p>
          <a:p>
            <a:r>
              <a:rPr lang="fr-FR" b="1" dirty="0"/>
              <a:t>Traçabilité des transactions</a:t>
            </a:r>
            <a:r>
              <a:rPr lang="fr-FR" dirty="0"/>
              <a:t> : Chaque transaction doit être horodatée et enregistrée de manière à pouvoir être vérifiée et audité via Hedera Consensus Service (HCS).</a:t>
            </a:r>
          </a:p>
          <a:p>
            <a:r>
              <a:rPr lang="fr-FR" b="1" dirty="0"/>
              <a:t>Sécurisation des données sensibles</a:t>
            </a:r>
            <a:r>
              <a:rPr lang="fr-FR" dirty="0"/>
              <a:t> : Les informations sensibles doivent être protégées, tout en garantissant que les transactions sont traçables et immuables grâce à Hedera </a:t>
            </a:r>
            <a:r>
              <a:rPr lang="fr-FR" dirty="0" err="1"/>
              <a:t>Hashgraph</a:t>
            </a:r>
            <a:r>
              <a:rPr lang="fr-FR" dirty="0"/>
              <a:t>.</a:t>
            </a:r>
          </a:p>
          <a:p>
            <a:r>
              <a:rPr lang="fr-FR" b="1" dirty="0"/>
              <a:t>Intégration avec les systèmes existants</a:t>
            </a:r>
            <a:r>
              <a:rPr lang="fr-FR" dirty="0"/>
              <a:t> : Le système doit être capable d'interagir avec d’autres services via des API REST, pour une intégration fluide avec les systèmes industriels existants.</a:t>
            </a:r>
          </a:p>
          <a:p>
            <a:r>
              <a:rPr lang="fr-FR" b="1" dirty="0"/>
              <a:t>Stockage des données non sensibles</a:t>
            </a:r>
            <a:r>
              <a:rPr lang="fr-FR" dirty="0"/>
              <a:t> : Le système doit permettre de stocker les informations non sensibles dans une base de données MongoDB, assurant leur disponibilité et performance.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44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94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61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Hedera </a:t>
            </a:r>
            <a:r>
              <a:rPr lang="fr-FR" b="1" dirty="0" err="1"/>
              <a:t>Hashgraph</a:t>
            </a:r>
            <a:r>
              <a:rPr lang="fr-FR" b="1" dirty="0"/>
              <a:t> (H)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technologie de registre distribué basée sur la blockchain, utilisée pour créer des applications décentralisées.</a:t>
            </a:r>
          </a:p>
          <a:p>
            <a:r>
              <a:rPr lang="fr-FR" b="1" dirty="0"/>
              <a:t>MongoDB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base de données NoSQL connue pour sa flexibilité et sa scalabilité, souvent utilisée pour stocker des documents de type JSON.</a:t>
            </a:r>
          </a:p>
          <a:p>
            <a:r>
              <a:rPr lang="fr-FR" b="1" dirty="0"/>
              <a:t>Visual Studio Code (VS Code)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éditeur de code léger et très populaire, avec un support intégré pour plusieurs langages de programmation et de nombreuses extensions.</a:t>
            </a:r>
          </a:p>
          <a:p>
            <a:r>
              <a:rPr lang="fr-FR" b="1" dirty="0" err="1"/>
              <a:t>Angular</a:t>
            </a:r>
            <a:r>
              <a:rPr lang="fr-FR" b="1" dirty="0"/>
              <a:t> (A)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dirty="0" err="1"/>
              <a:t>framework</a:t>
            </a:r>
            <a:r>
              <a:rPr lang="fr-FR" dirty="0"/>
              <a:t> d'application web </a:t>
            </a:r>
            <a:r>
              <a:rPr lang="fr-FR" dirty="0" err="1"/>
              <a:t>front-end</a:t>
            </a:r>
            <a:r>
              <a:rPr lang="fr-FR" dirty="0"/>
              <a:t> très utilisé pour créer des applications web dynamiques à page unique (SPA).</a:t>
            </a:r>
          </a:p>
          <a:p>
            <a:r>
              <a:rPr lang="fr-FR" b="1" dirty="0"/>
              <a:t>Flutter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kit d'outils d'interface utilisateur pour créer des applications compilées de manière native sur mobile, web et desktop à partir d'une seule base de code.</a:t>
            </a:r>
          </a:p>
          <a:p>
            <a:r>
              <a:rPr lang="fr-FR" b="1" dirty="0"/>
              <a:t>Dart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langage de programmation utilisé avec Flutter, optimisé pour la création d'interfaces utilisateur.</a:t>
            </a:r>
          </a:p>
          <a:p>
            <a:r>
              <a:rPr lang="fr-FR" b="1" dirty="0"/>
              <a:t>Postman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outil pour le développement et les tests d'API, permettant aux développeurs d'interagir facilement avec des API.</a:t>
            </a:r>
          </a:p>
          <a:p>
            <a:r>
              <a:rPr lang="fr-FR" b="1" dirty="0" err="1"/>
              <a:t>MetaMask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portefeuille de crypto-monnaies et une passerelle pour les applications blockchain, souvent utilisé pour interagir avec des applications décentralisées (</a:t>
            </a:r>
            <a:r>
              <a:rPr lang="fr-FR" dirty="0" err="1"/>
              <a:t>DApps</a:t>
            </a:r>
            <a:r>
              <a:rPr lang="fr-FR" dirty="0"/>
              <a:t>).</a:t>
            </a:r>
          </a:p>
          <a:p>
            <a:endParaRPr lang="ar-D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2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3E6A-8024-C885-7775-F5CACBD7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2B3F9-C1D1-E3BA-8CF8-1BA82D361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AEFBDE-4CC7-E4F4-E4E0-F468C5951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5A8886-D820-B54B-A96B-43BDB1F63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4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68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392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273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Docker Compose</a:t>
            </a:r>
            <a:r>
              <a:rPr lang="fr-FR" dirty="0"/>
              <a:t> est un outil qui simplifie la gestion et l’orchestration de conteneurs Docker multi-services. Pour mieux comprendre Docker Compose, imaginons une analogie et donnons une explication simple :</a:t>
            </a:r>
          </a:p>
          <a:p>
            <a:r>
              <a:rPr lang="fr-FR" b="1" dirty="0"/>
              <a:t>Analogie : Une recette complète pour un dîner en famille</a:t>
            </a:r>
          </a:p>
          <a:p>
            <a:r>
              <a:rPr lang="fr-FR" dirty="0"/>
              <a:t>Imaginez que vous préparez un dîner en famille et que chaque plat nécessite un cuisinier spécialisé (chaque cuisinier représente un conteneur). Vous avez besoin d'une </a:t>
            </a:r>
            <a:r>
              <a:rPr lang="fr-FR" b="1" dirty="0"/>
              <a:t>recette complète</a:t>
            </a:r>
            <a:r>
              <a:rPr lang="fr-FR" dirty="0"/>
              <a:t> qui coordonne tous les cuisiniers, afin qu'ils sachent quels ingrédients utiliser et quand commencer à préparer leurs plats. Cette recette complète, qui synchronise tout, est le rôle de </a:t>
            </a:r>
            <a:r>
              <a:rPr lang="fr-FR" b="1" dirty="0"/>
              <a:t>Docker Compose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61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9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commence par une introduction générale et le cadre général du projet , par la suite je vais exposer L’</a:t>
            </a:r>
            <a:r>
              <a:rPr lang="fr-FR" sz="1200" dirty="0">
                <a:latin typeface="Quicksand" pitchFamily="2" charset="0"/>
              </a:rPr>
              <a:t>ARCHITECTURE ET FONCTIONNEMENT DES OUTILS </a:t>
            </a:r>
            <a:r>
              <a:rPr lang="fr-FR" dirty="0"/>
              <a:t>. Ensuite, je m’intéresse à l'analyse et spécification des besoins. je passe dans un cinquième temps à la partie réalisation pour finir par vous exposer la conclusion et les </a:t>
            </a:r>
            <a:r>
              <a:rPr lang="en-US" sz="1200" b="1" dirty="0" err="1">
                <a:solidFill>
                  <a:srgbClr val="2B406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Pistes</a:t>
            </a:r>
            <a:r>
              <a:rPr lang="en-US" sz="1200" b="1" dirty="0">
                <a:solidFill>
                  <a:srgbClr val="2B406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solidFill>
                  <a:srgbClr val="2B406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d’Amélioration</a:t>
            </a:r>
            <a:r>
              <a:rPr lang="en-US" sz="1200" b="1" dirty="0">
                <a:solidFill>
                  <a:srgbClr val="2B406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et Limitations  </a:t>
            </a:r>
            <a:r>
              <a:rPr lang="fr-FR" dirty="0"/>
              <a:t>envisagées de ce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81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552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9B75-F1F6-9A32-C076-D633AC8F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C90D0E6-7C01-9F1C-A085-5AE293973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CAA819-BCD1-B9FE-B175-3A7A21FF8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BEB163-3A48-EECE-6940-CE7E886B1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429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EB3B-CA0B-AF04-E749-CF3F1173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F92CCF-2D79-0BC5-88F0-C286153D3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3B27B4-A0C3-2323-49BD-286BE8E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A9D463-7BE5-9A34-A0D6-D9DB50EA5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061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A702-F2AA-22F3-6712-25B311261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E4FE44-6653-817B-12A1-6703B8926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36FAB0-BB35-5226-C06F-4ABBFBCE5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DZ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A8A7EC-CB55-9572-065A-DB9069DD7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3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  <a:p>
            <a:r>
              <a:rPr lang="fr-FR" dirty="0"/>
              <a:t>« Pour conclure, ce projet nous a permis d’explorer la puissance de la blockchain dans un contexte industriel, en combinant différentes technologies modernes pour offrir une solution fiable et performante.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718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Introduction Générale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« Bonjour à tous. Aujourd’hui, nous allons vous présenter notre projet intitulé </a:t>
            </a:r>
            <a:r>
              <a:rPr lang="fr-FR" sz="1200" b="1" dirty="0" err="1"/>
              <a:t>Supply</a:t>
            </a:r>
            <a:r>
              <a:rPr lang="fr-FR" sz="1200" b="1" dirty="0"/>
              <a:t> Chain Blockchain Platform </a:t>
            </a:r>
            <a:r>
              <a:rPr lang="fr-FR" sz="1200" b="1" dirty="0" err="1"/>
              <a:t>with</a:t>
            </a:r>
            <a:r>
              <a:rPr lang="fr-FR" sz="1200" b="1" dirty="0"/>
              <a:t> hashscan.io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Quicksand" pitchFamily="2" charset="0"/>
              <a:ea typeface="Noto Serif" panose="02020600060500020200" pitchFamily="18" charset="0"/>
              <a:cs typeface="Heebo" pitchFamily="2" charset="-79"/>
            </a:endParaRPr>
          </a:p>
          <a:p>
            <a:r>
              <a:rPr lang="fr-FR" dirty="0"/>
              <a:t>. Ce projet s’inscrit dans le cadre de la matière Blockchain encadrée par Monsieur Tarek </a:t>
            </a:r>
            <a:r>
              <a:rPr lang="fr-FR" dirty="0" err="1"/>
              <a:t>Lefrekha</a:t>
            </a:r>
            <a:r>
              <a:rPr lang="fr-FR" dirty="0"/>
              <a:t>. L’objectif principal de ce travail est de mettre en place une architecture de traçabilité basée sur la technologie blockchain, en utilisant des outils modernes comme Hedera </a:t>
            </a:r>
            <a:r>
              <a:rPr lang="fr-FR" dirty="0" err="1"/>
              <a:t>Hashgraph</a:t>
            </a:r>
            <a:r>
              <a:rPr lang="fr-FR" dirty="0"/>
              <a:t>. 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80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Le projet repose sur un cas d’usage industriel où la traçabilité des transactions est cruciale. Nous avons donc cherché à répondre à cette problématique en concevant un système où les transactions sont sécurisées, validées et stockées de manière transparente grâce à Hedera </a:t>
            </a:r>
            <a:r>
              <a:rPr lang="fr-FR" dirty="0" err="1"/>
              <a:t>Hashgraph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Nous avons choisi de combiner plusieurs technologies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Frontend</a:t>
            </a:r>
            <a:r>
              <a:rPr lang="fr-FR" dirty="0"/>
              <a:t> : </a:t>
            </a:r>
            <a:r>
              <a:rPr lang="fr-FR" dirty="0" err="1"/>
              <a:t>Angular</a:t>
            </a:r>
            <a:r>
              <a:rPr lang="fr-FR" dirty="0"/>
              <a:t> et Flutter pour offrir une interface utilisateur performante.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Backend</a:t>
            </a:r>
            <a:r>
              <a:rPr lang="fr-FR" dirty="0"/>
              <a:t> : Node.js avec Express pour gérer la logique applicative.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Blockchain</a:t>
            </a:r>
            <a:r>
              <a:rPr lang="fr-FR" dirty="0"/>
              <a:t> : Hedera </a:t>
            </a:r>
            <a:r>
              <a:rPr lang="fr-FR" dirty="0" err="1"/>
              <a:t>Hashgraph</a:t>
            </a:r>
            <a:r>
              <a:rPr lang="fr-FR" dirty="0"/>
              <a:t>, pour ses performances élevées et sa sécurité.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Base de données</a:t>
            </a:r>
            <a:r>
              <a:rPr lang="fr-FR" dirty="0"/>
              <a:t> : MongoDB pour stocker les informations non sensibles. 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69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Problématiques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Fiabilité des transactions</a:t>
            </a:r>
            <a:r>
              <a:rPr lang="fr-FR" dirty="0"/>
              <a:t> : Les systèmes traditionnels manquent de transparence et sont sujets à des erreurs ou falsifications.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Sécurisation des données sensibles</a:t>
            </a:r>
            <a:r>
              <a:rPr lang="fr-FR" dirty="0"/>
              <a:t> : Protéger les informations industrielles tout en assurant la vérification des transactions.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Limites des blockchains classiques</a:t>
            </a:r>
            <a:r>
              <a:rPr lang="fr-FR" dirty="0"/>
              <a:t> : Problèmes de scalabilité, coût élevé et faible efficacité énergétique.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Interopérabilité des systèmes</a:t>
            </a:r>
            <a:r>
              <a:rPr lang="fr-FR" dirty="0"/>
              <a:t> : Difficulté d’intégration avec les systèmes existants.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1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Solutions Proposées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Hedera </a:t>
            </a:r>
            <a:r>
              <a:rPr lang="fr-FR" b="1" dirty="0" err="1"/>
              <a:t>Hashgraph</a:t>
            </a:r>
            <a:r>
              <a:rPr lang="fr-FR" dirty="0"/>
              <a:t> : Une solution rapide, sécurisée et à faible coût pour gérer les transactions.</a:t>
            </a:r>
          </a:p>
          <a:p>
            <a:pPr>
              <a:buFont typeface="+mj-lt"/>
              <a:buAutoNum type="arabicPeriod"/>
            </a:pPr>
            <a:r>
              <a:rPr lang="fr-FR" b="1" dirty="0" err="1"/>
              <a:t>MetaMask</a:t>
            </a:r>
            <a:r>
              <a:rPr lang="fr-FR" dirty="0"/>
              <a:t> : Signature numérique sécurisée des transactions pour garantir leur fiabilité.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Architecture modulaire</a:t>
            </a:r>
            <a:r>
              <a:rPr lang="fr-FR" dirty="0"/>
              <a:t> : Web3 pour gérer les interactions avec Hedera et MongoDB pour stocker les données non sensibles.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Traçabilité et </a:t>
            </a:r>
            <a:r>
              <a:rPr lang="fr-FR" b="1" dirty="0" err="1"/>
              <a:t>auditabilité</a:t>
            </a:r>
            <a:r>
              <a:rPr lang="fr-FR" dirty="0"/>
              <a:t> : Utilisation de Hedera Consensus Service pour garantir la transparence et l’immuabilité des transactions.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405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28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Explication de l'architecture globale</a:t>
            </a:r>
          </a:p>
          <a:p>
            <a:r>
              <a:rPr lang="fr-FR" dirty="0"/>
              <a:t>Voici l'architecture technique de notre solution. Elle est divisée en deux principales parties : le </a:t>
            </a:r>
            <a:r>
              <a:rPr lang="fr-FR" b="1" dirty="0"/>
              <a:t>Frontend</a:t>
            </a:r>
            <a:r>
              <a:rPr lang="fr-FR" dirty="0"/>
              <a:t> et le </a:t>
            </a:r>
            <a:r>
              <a:rPr lang="fr-FR" b="1" dirty="0"/>
              <a:t>Backend</a:t>
            </a:r>
            <a:r>
              <a:rPr lang="fr-FR" dirty="0"/>
              <a:t>, avec une intégration de la blockchain via </a:t>
            </a:r>
            <a:r>
              <a:rPr lang="fr-FR" b="1" dirty="0"/>
              <a:t>Hedera </a:t>
            </a:r>
            <a:r>
              <a:rPr lang="fr-FR" b="1" dirty="0" err="1"/>
              <a:t>Hashgraph</a:t>
            </a:r>
            <a:r>
              <a:rPr lang="fr-FR" dirty="0"/>
              <a:t>.</a:t>
            </a:r>
          </a:p>
          <a:p>
            <a:r>
              <a:rPr lang="fr-FR" b="1" dirty="0"/>
              <a:t>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Frontend repose sur deux </a:t>
            </a:r>
            <a:r>
              <a:rPr lang="fr-FR" dirty="0" err="1"/>
              <a:t>frameworks</a:t>
            </a:r>
            <a:r>
              <a:rPr lang="fr-FR" dirty="0"/>
              <a:t> principaux : </a:t>
            </a:r>
            <a:r>
              <a:rPr lang="fr-FR" b="1" dirty="0" err="1"/>
              <a:t>Angular</a:t>
            </a:r>
            <a:r>
              <a:rPr lang="fr-FR" dirty="0"/>
              <a:t> et </a:t>
            </a:r>
            <a:r>
              <a:rPr lang="fr-FR" b="1" dirty="0"/>
              <a:t>Flutter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L'interaction utilisateur est facilitée par </a:t>
            </a:r>
            <a:r>
              <a:rPr lang="fr-FR" b="1" dirty="0" err="1"/>
              <a:t>MetaMask</a:t>
            </a:r>
            <a:r>
              <a:rPr lang="fr-FR" b="1" dirty="0"/>
              <a:t> </a:t>
            </a:r>
            <a:r>
              <a:rPr lang="fr-FR" b="1" dirty="0" err="1"/>
              <a:t>Wallet</a:t>
            </a:r>
            <a:r>
              <a:rPr lang="fr-FR" dirty="0"/>
              <a:t>, qui permet de gérer les signatures et la connexion des transactions via la bibliothèque </a:t>
            </a:r>
            <a:r>
              <a:rPr lang="fr-FR" b="1" dirty="0"/>
              <a:t>web3.js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fois les transactions signées par l'utilisateur, elles sont transmises vers le Backend via des requêtes HTTP.</a:t>
            </a:r>
          </a:p>
          <a:p>
            <a:r>
              <a:rPr lang="fr-FR" b="1" dirty="0"/>
              <a:t>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Backend est développé en </a:t>
            </a:r>
            <a:r>
              <a:rPr lang="fr-FR" b="1" dirty="0"/>
              <a:t>Express.js</a:t>
            </a:r>
            <a:r>
              <a:rPr lang="fr-FR" dirty="0"/>
              <a:t> et utilise </a:t>
            </a:r>
            <a:r>
              <a:rPr lang="fr-FR" b="1" dirty="0"/>
              <a:t>web3.js</a:t>
            </a:r>
            <a:r>
              <a:rPr lang="fr-FR" dirty="0"/>
              <a:t> pour valider et traiter les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Les données non sensibles sont stockées dans une base de données </a:t>
            </a:r>
            <a:r>
              <a:rPr lang="fr-FR" b="1" dirty="0"/>
              <a:t>MongoDB</a:t>
            </a:r>
            <a:r>
              <a:rPr lang="fr-FR" dirty="0"/>
              <a:t>, gérée avec </a:t>
            </a:r>
            <a:r>
              <a:rPr lang="fr-FR" b="1" dirty="0" err="1"/>
              <a:t>Mongoose</a:t>
            </a:r>
            <a:r>
              <a:rPr lang="fr-FR" dirty="0"/>
              <a:t> pour la manipulation des objets de données.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Pour garantir la sécurité et l'intégrité des données, nous utilisons </a:t>
            </a:r>
            <a:r>
              <a:rPr lang="fr-FR" b="1" dirty="0"/>
              <a:t>Hedera SDK</a:t>
            </a:r>
            <a:r>
              <a:rPr lang="fr-FR" dirty="0"/>
              <a:t> qui permet d’interagir avec le réseau </a:t>
            </a:r>
            <a:r>
              <a:rPr lang="fr-FR" b="1" dirty="0"/>
              <a:t>Hedera </a:t>
            </a:r>
            <a:r>
              <a:rPr lang="fr-FR" b="1" dirty="0" err="1"/>
              <a:t>Hashgraph</a:t>
            </a:r>
            <a:r>
              <a:rPr lang="fr-FR" dirty="0"/>
              <a:t>. Cela inclut l'écriture des transactions sur le Hedera Consensus Service (HCS) et le stockage des états ou des hash des transactions.</a:t>
            </a:r>
          </a:p>
          <a:p>
            <a:r>
              <a:rPr lang="fr-FR" b="1" dirty="0"/>
              <a:t>Interactions principales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Frontend et Backend</a:t>
            </a:r>
            <a:r>
              <a:rPr lang="fr-FR" dirty="0"/>
              <a:t> : Les utilisateurs interagissent avec l'application via une interface intuitive qui transmet les données signées au serveur Backend.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Backend et Blockchain</a:t>
            </a:r>
            <a:r>
              <a:rPr lang="fr-FR" dirty="0"/>
              <a:t> : Une fois les transactions validées, elles sont enregistrées sur Hedera </a:t>
            </a:r>
            <a:r>
              <a:rPr lang="fr-FR" dirty="0" err="1"/>
              <a:t>Hashgraph</a:t>
            </a:r>
            <a:r>
              <a:rPr lang="fr-FR" dirty="0"/>
              <a:t> pour assurer leur traçabilité et leur immuabilité.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50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Nous</a:t>
            </a:r>
            <a:r>
              <a:rPr lang="fr-FR" baseline="0" dirty="0"/>
              <a:t> entamons ensuite la partie de </a:t>
            </a:r>
            <a:r>
              <a:rPr lang="fr-FR" sz="1200" b="1" dirty="0">
                <a:latin typeface="Quicksand" pitchFamily="2" charset="0"/>
                <a:cs typeface="Arial" panose="020B0604020202020204" pitchFamily="34" charset="0"/>
              </a:rPr>
              <a:t>ANALYSE ET SPÉCIFICATION DES BESOINS</a:t>
            </a:r>
          </a:p>
          <a:p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964D-E3F8-4755-B2A5-056FD129D18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34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5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1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21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92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1148245-64D8-49D4-A652-6548B4C54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98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A4EA69D1-BAD9-42D6-83D9-F2B439E72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752600"/>
              <a:gd name="connsiteY0" fmla="*/ 0 h 1752600"/>
              <a:gd name="connsiteX1" fmla="*/ 1752600 w 1752600"/>
              <a:gd name="connsiteY1" fmla="*/ 0 h 1752600"/>
              <a:gd name="connsiteX2" fmla="*/ 1752600 w 1752600"/>
              <a:gd name="connsiteY2" fmla="*/ 1752600 h 1752600"/>
              <a:gd name="connsiteX3" fmla="*/ 0 w 175260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2600" h="1752600">
                <a:moveTo>
                  <a:pt x="0" y="0"/>
                </a:moveTo>
                <a:lnTo>
                  <a:pt x="1752600" y="0"/>
                </a:lnTo>
                <a:lnTo>
                  <a:pt x="1752600" y="1752600"/>
                </a:lnTo>
                <a:lnTo>
                  <a:pt x="0" y="1752600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D6259C-70F8-4B86-AAA6-E328E6EAE9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0040" y="587772"/>
            <a:ext cx="8271921" cy="4056856"/>
          </a:xfrm>
          <a:custGeom>
            <a:avLst/>
            <a:gdLst>
              <a:gd name="connsiteX0" fmla="*/ 3151412 w 8271921"/>
              <a:gd name="connsiteY0" fmla="*/ 1734857 h 4056856"/>
              <a:gd name="connsiteX1" fmla="*/ 2899695 w 8271921"/>
              <a:gd name="connsiteY1" fmla="*/ 1801434 h 4056856"/>
              <a:gd name="connsiteX2" fmla="*/ 2720940 w 8271921"/>
              <a:gd name="connsiteY2" fmla="*/ 1980190 h 4056856"/>
              <a:gd name="connsiteX3" fmla="*/ 2655274 w 8271921"/>
              <a:gd name="connsiteY3" fmla="*/ 2232819 h 4056856"/>
              <a:gd name="connsiteX4" fmla="*/ 2655274 w 8271921"/>
              <a:gd name="connsiteY4" fmla="*/ 3143013 h 4056856"/>
              <a:gd name="connsiteX5" fmla="*/ 2720940 w 8271921"/>
              <a:gd name="connsiteY5" fmla="*/ 3393819 h 4056856"/>
              <a:gd name="connsiteX6" fmla="*/ 2899695 w 8271921"/>
              <a:gd name="connsiteY6" fmla="*/ 3572574 h 4056856"/>
              <a:gd name="connsiteX7" fmla="*/ 3151412 w 8271921"/>
              <a:gd name="connsiteY7" fmla="*/ 3639152 h 4056856"/>
              <a:gd name="connsiteX8" fmla="*/ 3403130 w 8271921"/>
              <a:gd name="connsiteY8" fmla="*/ 3572574 h 4056856"/>
              <a:gd name="connsiteX9" fmla="*/ 3581886 w 8271921"/>
              <a:gd name="connsiteY9" fmla="*/ 3393819 h 4056856"/>
              <a:gd name="connsiteX10" fmla="*/ 3647551 w 8271921"/>
              <a:gd name="connsiteY10" fmla="*/ 3143013 h 4056856"/>
              <a:gd name="connsiteX11" fmla="*/ 3647551 w 8271921"/>
              <a:gd name="connsiteY11" fmla="*/ 2232819 h 4056856"/>
              <a:gd name="connsiteX12" fmla="*/ 3581886 w 8271921"/>
              <a:gd name="connsiteY12" fmla="*/ 1980190 h 4056856"/>
              <a:gd name="connsiteX13" fmla="*/ 3403130 w 8271921"/>
              <a:gd name="connsiteY13" fmla="*/ 1801434 h 4056856"/>
              <a:gd name="connsiteX14" fmla="*/ 3151412 w 8271921"/>
              <a:gd name="connsiteY14" fmla="*/ 1734857 h 4056856"/>
              <a:gd name="connsiteX15" fmla="*/ 3151412 w 8271921"/>
              <a:gd name="connsiteY15" fmla="*/ 1320800 h 4056856"/>
              <a:gd name="connsiteX16" fmla="*/ 3642991 w 8271921"/>
              <a:gd name="connsiteY16" fmla="*/ 1440274 h 4056856"/>
              <a:gd name="connsiteX17" fmla="*/ 3975878 w 8271921"/>
              <a:gd name="connsiteY17" fmla="*/ 1773161 h 4056856"/>
              <a:gd name="connsiteX18" fmla="*/ 4096265 w 8271921"/>
              <a:gd name="connsiteY18" fmla="*/ 2265652 h 4056856"/>
              <a:gd name="connsiteX19" fmla="*/ 4096265 w 8271921"/>
              <a:gd name="connsiteY19" fmla="*/ 3112005 h 4056856"/>
              <a:gd name="connsiteX20" fmla="*/ 3975878 w 8271921"/>
              <a:gd name="connsiteY20" fmla="*/ 3604495 h 4056856"/>
              <a:gd name="connsiteX21" fmla="*/ 3642991 w 8271921"/>
              <a:gd name="connsiteY21" fmla="*/ 3937382 h 4056856"/>
              <a:gd name="connsiteX22" fmla="*/ 3151412 w 8271921"/>
              <a:gd name="connsiteY22" fmla="*/ 4056856 h 4056856"/>
              <a:gd name="connsiteX23" fmla="*/ 2658923 w 8271921"/>
              <a:gd name="connsiteY23" fmla="*/ 3937382 h 4056856"/>
              <a:gd name="connsiteX24" fmla="*/ 2326036 w 8271921"/>
              <a:gd name="connsiteY24" fmla="*/ 3604495 h 4056856"/>
              <a:gd name="connsiteX25" fmla="*/ 2206561 w 8271921"/>
              <a:gd name="connsiteY25" fmla="*/ 3112005 h 4056856"/>
              <a:gd name="connsiteX26" fmla="*/ 2206561 w 8271921"/>
              <a:gd name="connsiteY26" fmla="*/ 2265652 h 4056856"/>
              <a:gd name="connsiteX27" fmla="*/ 2326036 w 8271921"/>
              <a:gd name="connsiteY27" fmla="*/ 1773161 h 4056856"/>
              <a:gd name="connsiteX28" fmla="*/ 2658923 w 8271921"/>
              <a:gd name="connsiteY28" fmla="*/ 1440274 h 4056856"/>
              <a:gd name="connsiteX29" fmla="*/ 3151412 w 8271921"/>
              <a:gd name="connsiteY29" fmla="*/ 1320800 h 4056856"/>
              <a:gd name="connsiteX30" fmla="*/ 924787 w 8271921"/>
              <a:gd name="connsiteY30" fmla="*/ 1320800 h 4056856"/>
              <a:gd name="connsiteX31" fmla="*/ 1377148 w 8271921"/>
              <a:gd name="connsiteY31" fmla="*/ 1432978 h 4056856"/>
              <a:gd name="connsiteX32" fmla="*/ 1692706 w 8271921"/>
              <a:gd name="connsiteY32" fmla="*/ 1743065 h 4056856"/>
              <a:gd name="connsiteX33" fmla="*/ 1807621 w 8271921"/>
              <a:gd name="connsiteY33" fmla="*/ 2198162 h 4056856"/>
              <a:gd name="connsiteX34" fmla="*/ 1756548 w 8271921"/>
              <a:gd name="connsiteY34" fmla="*/ 2513721 h 4056856"/>
              <a:gd name="connsiteX35" fmla="*/ 1604241 w 8271921"/>
              <a:gd name="connsiteY35" fmla="*/ 2749021 h 4056856"/>
              <a:gd name="connsiteX36" fmla="*/ 1353436 w 8271921"/>
              <a:gd name="connsiteY36" fmla="*/ 2987970 h 4056856"/>
              <a:gd name="connsiteX37" fmla="*/ 679913 w 8271921"/>
              <a:gd name="connsiteY37" fmla="*/ 3584431 h 4056856"/>
              <a:gd name="connsiteX38" fmla="*/ 1807621 w 8271921"/>
              <a:gd name="connsiteY38" fmla="*/ 3584431 h 4056856"/>
              <a:gd name="connsiteX39" fmla="*/ 1807621 w 8271921"/>
              <a:gd name="connsiteY39" fmla="*/ 3998487 h 4056856"/>
              <a:gd name="connsiteX40" fmla="*/ 0 w 8271921"/>
              <a:gd name="connsiteY40" fmla="*/ 3998487 h 4056856"/>
              <a:gd name="connsiteX41" fmla="*/ 0 w 8271921"/>
              <a:gd name="connsiteY41" fmla="*/ 3615439 h 4056856"/>
              <a:gd name="connsiteX42" fmla="*/ 1123607 w 8271921"/>
              <a:gd name="connsiteY42" fmla="*/ 2614043 h 4056856"/>
              <a:gd name="connsiteX43" fmla="*/ 1306011 w 8271921"/>
              <a:gd name="connsiteY43" fmla="*/ 2393334 h 4056856"/>
              <a:gd name="connsiteX44" fmla="*/ 1357084 w 8271921"/>
              <a:gd name="connsiteY44" fmla="*/ 2192690 h 4056856"/>
              <a:gd name="connsiteX45" fmla="*/ 1300539 w 8271921"/>
              <a:gd name="connsiteY45" fmla="*/ 1958301 h 4056856"/>
              <a:gd name="connsiteX46" fmla="*/ 1144584 w 8271921"/>
              <a:gd name="connsiteY46" fmla="*/ 1795050 h 4056856"/>
              <a:gd name="connsiteX47" fmla="*/ 915666 w 8271921"/>
              <a:gd name="connsiteY47" fmla="*/ 1734857 h 4056856"/>
              <a:gd name="connsiteX48" fmla="*/ 673981 w 8271921"/>
              <a:gd name="connsiteY48" fmla="*/ 1797786 h 4056856"/>
              <a:gd name="connsiteX49" fmla="*/ 510730 w 8271921"/>
              <a:gd name="connsiteY49" fmla="*/ 1964685 h 4056856"/>
              <a:gd name="connsiteX50" fmla="*/ 456009 w 8271921"/>
              <a:gd name="connsiteY50" fmla="*/ 2189042 h 4056856"/>
              <a:gd name="connsiteX51" fmla="*/ 3648 w 8271921"/>
              <a:gd name="connsiteY51" fmla="*/ 2189042 h 4056856"/>
              <a:gd name="connsiteX52" fmla="*/ 121298 w 8271921"/>
              <a:gd name="connsiteY52" fmla="*/ 1731209 h 4056856"/>
              <a:gd name="connsiteX53" fmla="*/ 445977 w 8271921"/>
              <a:gd name="connsiteY53" fmla="*/ 1428418 h 4056856"/>
              <a:gd name="connsiteX54" fmla="*/ 924787 w 8271921"/>
              <a:gd name="connsiteY54" fmla="*/ 1320800 h 4056856"/>
              <a:gd name="connsiteX55" fmla="*/ 7389087 w 8271921"/>
              <a:gd name="connsiteY55" fmla="*/ 0 h 4056856"/>
              <a:gd name="connsiteX56" fmla="*/ 7841448 w 8271921"/>
              <a:gd name="connsiteY56" fmla="*/ 112178 h 4056856"/>
              <a:gd name="connsiteX57" fmla="*/ 8157007 w 8271921"/>
              <a:gd name="connsiteY57" fmla="*/ 422265 h 4056856"/>
              <a:gd name="connsiteX58" fmla="*/ 8271921 w 8271921"/>
              <a:gd name="connsiteY58" fmla="*/ 877362 h 4056856"/>
              <a:gd name="connsiteX59" fmla="*/ 8220848 w 8271921"/>
              <a:gd name="connsiteY59" fmla="*/ 1192921 h 4056856"/>
              <a:gd name="connsiteX60" fmla="*/ 8068541 w 8271921"/>
              <a:gd name="connsiteY60" fmla="*/ 1428221 h 4056856"/>
              <a:gd name="connsiteX61" fmla="*/ 7817736 w 8271921"/>
              <a:gd name="connsiteY61" fmla="*/ 1667170 h 4056856"/>
              <a:gd name="connsiteX62" fmla="*/ 7144213 w 8271921"/>
              <a:gd name="connsiteY62" fmla="*/ 2263631 h 4056856"/>
              <a:gd name="connsiteX63" fmla="*/ 8271921 w 8271921"/>
              <a:gd name="connsiteY63" fmla="*/ 2263631 h 4056856"/>
              <a:gd name="connsiteX64" fmla="*/ 8271921 w 8271921"/>
              <a:gd name="connsiteY64" fmla="*/ 2677687 h 4056856"/>
              <a:gd name="connsiteX65" fmla="*/ 6464300 w 8271921"/>
              <a:gd name="connsiteY65" fmla="*/ 2677687 h 4056856"/>
              <a:gd name="connsiteX66" fmla="*/ 6464300 w 8271921"/>
              <a:gd name="connsiteY66" fmla="*/ 2294639 h 4056856"/>
              <a:gd name="connsiteX67" fmla="*/ 7587907 w 8271921"/>
              <a:gd name="connsiteY67" fmla="*/ 1293243 h 4056856"/>
              <a:gd name="connsiteX68" fmla="*/ 7770311 w 8271921"/>
              <a:gd name="connsiteY68" fmla="*/ 1072534 h 4056856"/>
              <a:gd name="connsiteX69" fmla="*/ 7821384 w 8271921"/>
              <a:gd name="connsiteY69" fmla="*/ 871890 h 4056856"/>
              <a:gd name="connsiteX70" fmla="*/ 7764838 w 8271921"/>
              <a:gd name="connsiteY70" fmla="*/ 637501 h 4056856"/>
              <a:gd name="connsiteX71" fmla="*/ 7608883 w 8271921"/>
              <a:gd name="connsiteY71" fmla="*/ 474250 h 4056856"/>
              <a:gd name="connsiteX72" fmla="*/ 7379966 w 8271921"/>
              <a:gd name="connsiteY72" fmla="*/ 414056 h 4056856"/>
              <a:gd name="connsiteX73" fmla="*/ 7138282 w 8271921"/>
              <a:gd name="connsiteY73" fmla="*/ 476986 h 4056856"/>
              <a:gd name="connsiteX74" fmla="*/ 6975030 w 8271921"/>
              <a:gd name="connsiteY74" fmla="*/ 643885 h 4056856"/>
              <a:gd name="connsiteX75" fmla="*/ 6920309 w 8271921"/>
              <a:gd name="connsiteY75" fmla="*/ 868242 h 4056856"/>
              <a:gd name="connsiteX76" fmla="*/ 6467948 w 8271921"/>
              <a:gd name="connsiteY76" fmla="*/ 868242 h 4056856"/>
              <a:gd name="connsiteX77" fmla="*/ 6585598 w 8271921"/>
              <a:gd name="connsiteY77" fmla="*/ 410409 h 4056856"/>
              <a:gd name="connsiteX78" fmla="*/ 6910277 w 8271921"/>
              <a:gd name="connsiteY78" fmla="*/ 107618 h 4056856"/>
              <a:gd name="connsiteX79" fmla="*/ 7389087 w 8271921"/>
              <a:gd name="connsiteY79" fmla="*/ 0 h 4056856"/>
              <a:gd name="connsiteX80" fmla="*/ 5255487 w 8271921"/>
              <a:gd name="connsiteY80" fmla="*/ 0 h 4056856"/>
              <a:gd name="connsiteX81" fmla="*/ 5707848 w 8271921"/>
              <a:gd name="connsiteY81" fmla="*/ 112178 h 4056856"/>
              <a:gd name="connsiteX82" fmla="*/ 6023407 w 8271921"/>
              <a:gd name="connsiteY82" fmla="*/ 422265 h 4056856"/>
              <a:gd name="connsiteX83" fmla="*/ 6138321 w 8271921"/>
              <a:gd name="connsiteY83" fmla="*/ 877362 h 4056856"/>
              <a:gd name="connsiteX84" fmla="*/ 6087248 w 8271921"/>
              <a:gd name="connsiteY84" fmla="*/ 1192921 h 4056856"/>
              <a:gd name="connsiteX85" fmla="*/ 5934941 w 8271921"/>
              <a:gd name="connsiteY85" fmla="*/ 1428221 h 4056856"/>
              <a:gd name="connsiteX86" fmla="*/ 5684136 w 8271921"/>
              <a:gd name="connsiteY86" fmla="*/ 1667170 h 4056856"/>
              <a:gd name="connsiteX87" fmla="*/ 5010614 w 8271921"/>
              <a:gd name="connsiteY87" fmla="*/ 2263631 h 4056856"/>
              <a:gd name="connsiteX88" fmla="*/ 6138321 w 8271921"/>
              <a:gd name="connsiteY88" fmla="*/ 2263631 h 4056856"/>
              <a:gd name="connsiteX89" fmla="*/ 6138321 w 8271921"/>
              <a:gd name="connsiteY89" fmla="*/ 2677687 h 4056856"/>
              <a:gd name="connsiteX90" fmla="*/ 4330700 w 8271921"/>
              <a:gd name="connsiteY90" fmla="*/ 2677687 h 4056856"/>
              <a:gd name="connsiteX91" fmla="*/ 4330700 w 8271921"/>
              <a:gd name="connsiteY91" fmla="*/ 2294639 h 4056856"/>
              <a:gd name="connsiteX92" fmla="*/ 5454307 w 8271921"/>
              <a:gd name="connsiteY92" fmla="*/ 1293243 h 4056856"/>
              <a:gd name="connsiteX93" fmla="*/ 5636711 w 8271921"/>
              <a:gd name="connsiteY93" fmla="*/ 1072534 h 4056856"/>
              <a:gd name="connsiteX94" fmla="*/ 5687784 w 8271921"/>
              <a:gd name="connsiteY94" fmla="*/ 871890 h 4056856"/>
              <a:gd name="connsiteX95" fmla="*/ 5631239 w 8271921"/>
              <a:gd name="connsiteY95" fmla="*/ 637501 h 4056856"/>
              <a:gd name="connsiteX96" fmla="*/ 5475284 w 8271921"/>
              <a:gd name="connsiteY96" fmla="*/ 474250 h 4056856"/>
              <a:gd name="connsiteX97" fmla="*/ 5246367 w 8271921"/>
              <a:gd name="connsiteY97" fmla="*/ 414056 h 4056856"/>
              <a:gd name="connsiteX98" fmla="*/ 5004682 w 8271921"/>
              <a:gd name="connsiteY98" fmla="*/ 476986 h 4056856"/>
              <a:gd name="connsiteX99" fmla="*/ 4841430 w 8271921"/>
              <a:gd name="connsiteY99" fmla="*/ 643885 h 4056856"/>
              <a:gd name="connsiteX100" fmla="*/ 4786709 w 8271921"/>
              <a:gd name="connsiteY100" fmla="*/ 868242 h 4056856"/>
              <a:gd name="connsiteX101" fmla="*/ 4334348 w 8271921"/>
              <a:gd name="connsiteY101" fmla="*/ 868242 h 4056856"/>
              <a:gd name="connsiteX102" fmla="*/ 4451999 w 8271921"/>
              <a:gd name="connsiteY102" fmla="*/ 410409 h 4056856"/>
              <a:gd name="connsiteX103" fmla="*/ 4776677 w 8271921"/>
              <a:gd name="connsiteY103" fmla="*/ 107618 h 4056856"/>
              <a:gd name="connsiteX104" fmla="*/ 5255487 w 8271921"/>
              <a:gd name="connsiteY104" fmla="*/ 0 h 405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271921" h="4056856">
                <a:moveTo>
                  <a:pt x="3151412" y="1734857"/>
                </a:moveTo>
                <a:cubicBezTo>
                  <a:pt x="3058995" y="1734857"/>
                  <a:pt x="2975089" y="1757049"/>
                  <a:pt x="2899695" y="1801434"/>
                </a:cubicBezTo>
                <a:cubicBezTo>
                  <a:pt x="2824302" y="1845819"/>
                  <a:pt x="2764717" y="1905404"/>
                  <a:pt x="2720940" y="1980190"/>
                </a:cubicBezTo>
                <a:cubicBezTo>
                  <a:pt x="2677163" y="2054975"/>
                  <a:pt x="2655274" y="2139185"/>
                  <a:pt x="2655274" y="2232819"/>
                </a:cubicBezTo>
                <a:lnTo>
                  <a:pt x="2655274" y="3143013"/>
                </a:lnTo>
                <a:cubicBezTo>
                  <a:pt x="2655274" y="3235431"/>
                  <a:pt x="2677163" y="3319033"/>
                  <a:pt x="2720940" y="3393819"/>
                </a:cubicBezTo>
                <a:cubicBezTo>
                  <a:pt x="2764717" y="3468604"/>
                  <a:pt x="2824302" y="3528189"/>
                  <a:pt x="2899695" y="3572574"/>
                </a:cubicBezTo>
                <a:cubicBezTo>
                  <a:pt x="2975089" y="3616959"/>
                  <a:pt x="3058995" y="3639152"/>
                  <a:pt x="3151412" y="3639152"/>
                </a:cubicBezTo>
                <a:cubicBezTo>
                  <a:pt x="3243831" y="3639152"/>
                  <a:pt x="3327736" y="3616959"/>
                  <a:pt x="3403130" y="3572574"/>
                </a:cubicBezTo>
                <a:cubicBezTo>
                  <a:pt x="3478523" y="3528189"/>
                  <a:pt x="3538108" y="3468604"/>
                  <a:pt x="3581886" y="3393819"/>
                </a:cubicBezTo>
                <a:cubicBezTo>
                  <a:pt x="3625663" y="3319033"/>
                  <a:pt x="3647551" y="3235431"/>
                  <a:pt x="3647551" y="3143013"/>
                </a:cubicBezTo>
                <a:lnTo>
                  <a:pt x="3647551" y="2232819"/>
                </a:lnTo>
                <a:cubicBezTo>
                  <a:pt x="3647551" y="2139185"/>
                  <a:pt x="3625663" y="2054975"/>
                  <a:pt x="3581886" y="1980190"/>
                </a:cubicBezTo>
                <a:cubicBezTo>
                  <a:pt x="3538108" y="1905404"/>
                  <a:pt x="3478523" y="1845819"/>
                  <a:pt x="3403130" y="1801434"/>
                </a:cubicBezTo>
                <a:cubicBezTo>
                  <a:pt x="3327736" y="1757049"/>
                  <a:pt x="3243831" y="1734857"/>
                  <a:pt x="3151412" y="1734857"/>
                </a:cubicBezTo>
                <a:close/>
                <a:moveTo>
                  <a:pt x="3151412" y="1320800"/>
                </a:moveTo>
                <a:cubicBezTo>
                  <a:pt x="3337465" y="1320800"/>
                  <a:pt x="3501324" y="1360625"/>
                  <a:pt x="3642991" y="1440274"/>
                </a:cubicBezTo>
                <a:cubicBezTo>
                  <a:pt x="3784658" y="1519924"/>
                  <a:pt x="3895620" y="1630886"/>
                  <a:pt x="3975878" y="1773161"/>
                </a:cubicBezTo>
                <a:cubicBezTo>
                  <a:pt x="4056135" y="1915436"/>
                  <a:pt x="4096265" y="2079600"/>
                  <a:pt x="4096265" y="2265652"/>
                </a:cubicBezTo>
                <a:lnTo>
                  <a:pt x="4096265" y="3112005"/>
                </a:lnTo>
                <a:cubicBezTo>
                  <a:pt x="4096265" y="3298057"/>
                  <a:pt x="4056135" y="3462220"/>
                  <a:pt x="3975878" y="3604495"/>
                </a:cubicBezTo>
                <a:cubicBezTo>
                  <a:pt x="3895620" y="3746770"/>
                  <a:pt x="3784658" y="3857732"/>
                  <a:pt x="3642991" y="3937382"/>
                </a:cubicBezTo>
                <a:cubicBezTo>
                  <a:pt x="3501324" y="4017031"/>
                  <a:pt x="3337465" y="4056856"/>
                  <a:pt x="3151412" y="4056856"/>
                </a:cubicBezTo>
                <a:cubicBezTo>
                  <a:pt x="2965361" y="4056856"/>
                  <a:pt x="2801197" y="4017031"/>
                  <a:pt x="2658923" y="3937382"/>
                </a:cubicBezTo>
                <a:cubicBezTo>
                  <a:pt x="2516647" y="3857732"/>
                  <a:pt x="2405685" y="3746770"/>
                  <a:pt x="2326036" y="3604495"/>
                </a:cubicBezTo>
                <a:cubicBezTo>
                  <a:pt x="2246386" y="3462220"/>
                  <a:pt x="2206561" y="3298057"/>
                  <a:pt x="2206561" y="3112005"/>
                </a:cubicBezTo>
                <a:lnTo>
                  <a:pt x="2206561" y="2265652"/>
                </a:lnTo>
                <a:cubicBezTo>
                  <a:pt x="2206561" y="2079600"/>
                  <a:pt x="2246386" y="1915436"/>
                  <a:pt x="2326036" y="1773161"/>
                </a:cubicBezTo>
                <a:cubicBezTo>
                  <a:pt x="2405685" y="1630886"/>
                  <a:pt x="2516647" y="1519924"/>
                  <a:pt x="2658923" y="1440274"/>
                </a:cubicBezTo>
                <a:cubicBezTo>
                  <a:pt x="2801197" y="1360625"/>
                  <a:pt x="2965361" y="1320800"/>
                  <a:pt x="3151412" y="1320800"/>
                </a:cubicBezTo>
                <a:close/>
                <a:moveTo>
                  <a:pt x="924787" y="1320800"/>
                </a:moveTo>
                <a:cubicBezTo>
                  <a:pt x="1092598" y="1320800"/>
                  <a:pt x="1243386" y="1358193"/>
                  <a:pt x="1377148" y="1432978"/>
                </a:cubicBezTo>
                <a:cubicBezTo>
                  <a:pt x="1510911" y="1507764"/>
                  <a:pt x="1616097" y="1611126"/>
                  <a:pt x="1692706" y="1743065"/>
                </a:cubicBezTo>
                <a:cubicBezTo>
                  <a:pt x="1769316" y="1875004"/>
                  <a:pt x="1807621" y="2026703"/>
                  <a:pt x="1807621" y="2198162"/>
                </a:cubicBezTo>
                <a:cubicBezTo>
                  <a:pt x="1807621" y="2323413"/>
                  <a:pt x="1790596" y="2428599"/>
                  <a:pt x="1756548" y="2513721"/>
                </a:cubicBezTo>
                <a:cubicBezTo>
                  <a:pt x="1722499" y="2598842"/>
                  <a:pt x="1671730" y="2677276"/>
                  <a:pt x="1604241" y="2749021"/>
                </a:cubicBezTo>
                <a:cubicBezTo>
                  <a:pt x="1536751" y="2820767"/>
                  <a:pt x="1453150" y="2900417"/>
                  <a:pt x="1353436" y="2987970"/>
                </a:cubicBezTo>
                <a:lnTo>
                  <a:pt x="679913" y="3584431"/>
                </a:lnTo>
                <a:lnTo>
                  <a:pt x="1807621" y="3584431"/>
                </a:lnTo>
                <a:lnTo>
                  <a:pt x="1807621" y="3998487"/>
                </a:lnTo>
                <a:lnTo>
                  <a:pt x="0" y="3998487"/>
                </a:lnTo>
                <a:lnTo>
                  <a:pt x="0" y="3615439"/>
                </a:lnTo>
                <a:lnTo>
                  <a:pt x="1123607" y="2614043"/>
                </a:lnTo>
                <a:cubicBezTo>
                  <a:pt x="1211161" y="2536217"/>
                  <a:pt x="1271962" y="2462647"/>
                  <a:pt x="1306011" y="2393334"/>
                </a:cubicBezTo>
                <a:cubicBezTo>
                  <a:pt x="1340060" y="2324021"/>
                  <a:pt x="1357084" y="2257139"/>
                  <a:pt x="1357084" y="2192690"/>
                </a:cubicBezTo>
                <a:cubicBezTo>
                  <a:pt x="1357084" y="2105136"/>
                  <a:pt x="1338236" y="2027007"/>
                  <a:pt x="1300539" y="1958301"/>
                </a:cubicBezTo>
                <a:cubicBezTo>
                  <a:pt x="1262842" y="1889596"/>
                  <a:pt x="1210857" y="1835179"/>
                  <a:pt x="1144584" y="1795050"/>
                </a:cubicBezTo>
                <a:cubicBezTo>
                  <a:pt x="1078310" y="1754921"/>
                  <a:pt x="1002005" y="1734857"/>
                  <a:pt x="915666" y="1734857"/>
                </a:cubicBezTo>
                <a:cubicBezTo>
                  <a:pt x="824465" y="1734857"/>
                  <a:pt x="743903" y="1755833"/>
                  <a:pt x="673981" y="1797786"/>
                </a:cubicBezTo>
                <a:cubicBezTo>
                  <a:pt x="604060" y="1839739"/>
                  <a:pt x="549643" y="1895372"/>
                  <a:pt x="510730" y="1964685"/>
                </a:cubicBezTo>
                <a:cubicBezTo>
                  <a:pt x="471818" y="2033999"/>
                  <a:pt x="453577" y="2108784"/>
                  <a:pt x="456009" y="2189042"/>
                </a:cubicBezTo>
                <a:lnTo>
                  <a:pt x="3648" y="2189042"/>
                </a:lnTo>
                <a:cubicBezTo>
                  <a:pt x="3648" y="2013934"/>
                  <a:pt x="42865" y="1861323"/>
                  <a:pt x="121298" y="1731209"/>
                </a:cubicBezTo>
                <a:cubicBezTo>
                  <a:pt x="199732" y="1601094"/>
                  <a:pt x="307958" y="1500164"/>
                  <a:pt x="445977" y="1428418"/>
                </a:cubicBezTo>
                <a:cubicBezTo>
                  <a:pt x="583996" y="1356673"/>
                  <a:pt x="743599" y="1320800"/>
                  <a:pt x="924787" y="1320800"/>
                </a:cubicBezTo>
                <a:close/>
                <a:moveTo>
                  <a:pt x="7389087" y="0"/>
                </a:moveTo>
                <a:cubicBezTo>
                  <a:pt x="7556898" y="0"/>
                  <a:pt x="7707686" y="37393"/>
                  <a:pt x="7841448" y="112178"/>
                </a:cubicBezTo>
                <a:cubicBezTo>
                  <a:pt x="7975211" y="186964"/>
                  <a:pt x="8080397" y="290326"/>
                  <a:pt x="8157007" y="422265"/>
                </a:cubicBezTo>
                <a:cubicBezTo>
                  <a:pt x="8233616" y="554204"/>
                  <a:pt x="8271921" y="705903"/>
                  <a:pt x="8271921" y="877362"/>
                </a:cubicBezTo>
                <a:cubicBezTo>
                  <a:pt x="8271921" y="1002613"/>
                  <a:pt x="8254896" y="1107799"/>
                  <a:pt x="8220848" y="1192921"/>
                </a:cubicBezTo>
                <a:cubicBezTo>
                  <a:pt x="8186799" y="1278042"/>
                  <a:pt x="8136030" y="1356476"/>
                  <a:pt x="8068541" y="1428221"/>
                </a:cubicBezTo>
                <a:cubicBezTo>
                  <a:pt x="8001052" y="1499967"/>
                  <a:pt x="7917450" y="1579617"/>
                  <a:pt x="7817736" y="1667170"/>
                </a:cubicBezTo>
                <a:lnTo>
                  <a:pt x="7144213" y="2263631"/>
                </a:lnTo>
                <a:lnTo>
                  <a:pt x="8271921" y="2263631"/>
                </a:lnTo>
                <a:lnTo>
                  <a:pt x="8271921" y="2677687"/>
                </a:lnTo>
                <a:lnTo>
                  <a:pt x="6464300" y="2677687"/>
                </a:lnTo>
                <a:lnTo>
                  <a:pt x="6464300" y="2294639"/>
                </a:lnTo>
                <a:lnTo>
                  <a:pt x="7587907" y="1293243"/>
                </a:lnTo>
                <a:cubicBezTo>
                  <a:pt x="7675461" y="1215417"/>
                  <a:pt x="7736262" y="1141847"/>
                  <a:pt x="7770311" y="1072534"/>
                </a:cubicBezTo>
                <a:cubicBezTo>
                  <a:pt x="7804360" y="1003221"/>
                  <a:pt x="7821384" y="936339"/>
                  <a:pt x="7821384" y="871890"/>
                </a:cubicBezTo>
                <a:cubicBezTo>
                  <a:pt x="7821384" y="784336"/>
                  <a:pt x="7802536" y="706207"/>
                  <a:pt x="7764838" y="637501"/>
                </a:cubicBezTo>
                <a:cubicBezTo>
                  <a:pt x="7727142" y="568796"/>
                  <a:pt x="7675157" y="514379"/>
                  <a:pt x="7608883" y="474250"/>
                </a:cubicBezTo>
                <a:cubicBezTo>
                  <a:pt x="7542610" y="434121"/>
                  <a:pt x="7466304" y="414056"/>
                  <a:pt x="7379966" y="414056"/>
                </a:cubicBezTo>
                <a:cubicBezTo>
                  <a:pt x="7288765" y="414056"/>
                  <a:pt x="7208203" y="435033"/>
                  <a:pt x="7138282" y="476986"/>
                </a:cubicBezTo>
                <a:cubicBezTo>
                  <a:pt x="7068360" y="518939"/>
                  <a:pt x="7013943" y="574572"/>
                  <a:pt x="6975030" y="643885"/>
                </a:cubicBezTo>
                <a:cubicBezTo>
                  <a:pt x="6936118" y="713199"/>
                  <a:pt x="6917877" y="787984"/>
                  <a:pt x="6920309" y="868242"/>
                </a:cubicBezTo>
                <a:lnTo>
                  <a:pt x="6467948" y="868242"/>
                </a:lnTo>
                <a:cubicBezTo>
                  <a:pt x="6467948" y="693134"/>
                  <a:pt x="6507164" y="540523"/>
                  <a:pt x="6585598" y="410409"/>
                </a:cubicBezTo>
                <a:cubicBezTo>
                  <a:pt x="6664032" y="280294"/>
                  <a:pt x="6772258" y="179364"/>
                  <a:pt x="6910277" y="107618"/>
                </a:cubicBezTo>
                <a:cubicBezTo>
                  <a:pt x="7048296" y="35873"/>
                  <a:pt x="7207899" y="0"/>
                  <a:pt x="7389087" y="0"/>
                </a:cubicBezTo>
                <a:close/>
                <a:moveTo>
                  <a:pt x="5255487" y="0"/>
                </a:moveTo>
                <a:cubicBezTo>
                  <a:pt x="5423299" y="0"/>
                  <a:pt x="5574086" y="37393"/>
                  <a:pt x="5707848" y="112178"/>
                </a:cubicBezTo>
                <a:cubicBezTo>
                  <a:pt x="5841611" y="186964"/>
                  <a:pt x="5946797" y="290326"/>
                  <a:pt x="6023407" y="422265"/>
                </a:cubicBezTo>
                <a:cubicBezTo>
                  <a:pt x="6100016" y="554204"/>
                  <a:pt x="6138321" y="705903"/>
                  <a:pt x="6138321" y="877362"/>
                </a:cubicBezTo>
                <a:cubicBezTo>
                  <a:pt x="6138321" y="1002613"/>
                  <a:pt x="6121297" y="1107799"/>
                  <a:pt x="6087248" y="1192921"/>
                </a:cubicBezTo>
                <a:cubicBezTo>
                  <a:pt x="6053199" y="1278042"/>
                  <a:pt x="6002430" y="1356476"/>
                  <a:pt x="5934941" y="1428221"/>
                </a:cubicBezTo>
                <a:cubicBezTo>
                  <a:pt x="5867452" y="1499967"/>
                  <a:pt x="5783850" y="1579617"/>
                  <a:pt x="5684136" y="1667170"/>
                </a:cubicBezTo>
                <a:lnTo>
                  <a:pt x="5010614" y="2263631"/>
                </a:lnTo>
                <a:lnTo>
                  <a:pt x="6138321" y="2263631"/>
                </a:lnTo>
                <a:lnTo>
                  <a:pt x="6138321" y="2677687"/>
                </a:lnTo>
                <a:lnTo>
                  <a:pt x="4330700" y="2677687"/>
                </a:lnTo>
                <a:lnTo>
                  <a:pt x="4330700" y="2294639"/>
                </a:lnTo>
                <a:lnTo>
                  <a:pt x="5454307" y="1293243"/>
                </a:lnTo>
                <a:cubicBezTo>
                  <a:pt x="5541861" y="1215417"/>
                  <a:pt x="5602662" y="1141847"/>
                  <a:pt x="5636711" y="1072534"/>
                </a:cubicBezTo>
                <a:cubicBezTo>
                  <a:pt x="5670760" y="1003221"/>
                  <a:pt x="5687784" y="936339"/>
                  <a:pt x="5687784" y="871890"/>
                </a:cubicBezTo>
                <a:cubicBezTo>
                  <a:pt x="5687784" y="784336"/>
                  <a:pt x="5668936" y="706207"/>
                  <a:pt x="5631239" y="637501"/>
                </a:cubicBezTo>
                <a:cubicBezTo>
                  <a:pt x="5593542" y="568796"/>
                  <a:pt x="5541557" y="514379"/>
                  <a:pt x="5475284" y="474250"/>
                </a:cubicBezTo>
                <a:cubicBezTo>
                  <a:pt x="5409010" y="434121"/>
                  <a:pt x="5332705" y="414056"/>
                  <a:pt x="5246367" y="414056"/>
                </a:cubicBezTo>
                <a:cubicBezTo>
                  <a:pt x="5155165" y="414056"/>
                  <a:pt x="5074603" y="435033"/>
                  <a:pt x="5004682" y="476986"/>
                </a:cubicBezTo>
                <a:cubicBezTo>
                  <a:pt x="4934760" y="518939"/>
                  <a:pt x="4880343" y="574572"/>
                  <a:pt x="4841430" y="643885"/>
                </a:cubicBezTo>
                <a:cubicBezTo>
                  <a:pt x="4802518" y="713199"/>
                  <a:pt x="4784277" y="787984"/>
                  <a:pt x="4786709" y="868242"/>
                </a:cubicBezTo>
                <a:lnTo>
                  <a:pt x="4334348" y="868242"/>
                </a:lnTo>
                <a:cubicBezTo>
                  <a:pt x="4334348" y="693134"/>
                  <a:pt x="4373565" y="540523"/>
                  <a:pt x="4451999" y="410409"/>
                </a:cubicBezTo>
                <a:cubicBezTo>
                  <a:pt x="4530432" y="280294"/>
                  <a:pt x="4638658" y="179364"/>
                  <a:pt x="4776677" y="107618"/>
                </a:cubicBezTo>
                <a:cubicBezTo>
                  <a:pt x="4914696" y="35873"/>
                  <a:pt x="5074299" y="0"/>
                  <a:pt x="525548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effectLst>
            <a:outerShdw blurRad="4064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8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67535" y="1286302"/>
            <a:ext cx="6591869" cy="42853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1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547214" y="743402"/>
            <a:ext cx="3687271" cy="5371199"/>
          </a:xfrm>
          <a:custGeom>
            <a:avLst/>
            <a:gdLst>
              <a:gd name="connsiteX0" fmla="*/ 349276 w 3467100"/>
              <a:gd name="connsiteY0" fmla="*/ 0 h 4724400"/>
              <a:gd name="connsiteX1" fmla="*/ 3117824 w 3467100"/>
              <a:gd name="connsiteY1" fmla="*/ 0 h 4724400"/>
              <a:gd name="connsiteX2" fmla="*/ 3467100 w 3467100"/>
              <a:gd name="connsiteY2" fmla="*/ 349276 h 4724400"/>
              <a:gd name="connsiteX3" fmla="*/ 3467100 w 3467100"/>
              <a:gd name="connsiteY3" fmla="*/ 4375124 h 4724400"/>
              <a:gd name="connsiteX4" fmla="*/ 3117824 w 3467100"/>
              <a:gd name="connsiteY4" fmla="*/ 4724400 h 4724400"/>
              <a:gd name="connsiteX5" fmla="*/ 349276 w 3467100"/>
              <a:gd name="connsiteY5" fmla="*/ 4724400 h 4724400"/>
              <a:gd name="connsiteX6" fmla="*/ 0 w 3467100"/>
              <a:gd name="connsiteY6" fmla="*/ 4375124 h 4724400"/>
              <a:gd name="connsiteX7" fmla="*/ 0 w 3467100"/>
              <a:gd name="connsiteY7" fmla="*/ 349276 h 4724400"/>
              <a:gd name="connsiteX8" fmla="*/ 349276 w 3467100"/>
              <a:gd name="connsiteY8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00" h="4724400">
                <a:moveTo>
                  <a:pt x="349276" y="0"/>
                </a:moveTo>
                <a:lnTo>
                  <a:pt x="3117824" y="0"/>
                </a:lnTo>
                <a:cubicBezTo>
                  <a:pt x="3310724" y="0"/>
                  <a:pt x="3467100" y="156376"/>
                  <a:pt x="3467100" y="349276"/>
                </a:cubicBezTo>
                <a:lnTo>
                  <a:pt x="3467100" y="4375124"/>
                </a:lnTo>
                <a:cubicBezTo>
                  <a:pt x="3467100" y="4568024"/>
                  <a:pt x="3310724" y="4724400"/>
                  <a:pt x="3117824" y="4724400"/>
                </a:cubicBezTo>
                <a:lnTo>
                  <a:pt x="349276" y="4724400"/>
                </a:lnTo>
                <a:cubicBezTo>
                  <a:pt x="156376" y="4724400"/>
                  <a:pt x="0" y="4568024"/>
                  <a:pt x="0" y="4375124"/>
                </a:cubicBezTo>
                <a:lnTo>
                  <a:pt x="0" y="349276"/>
                </a:lnTo>
                <a:cubicBezTo>
                  <a:pt x="0" y="156376"/>
                  <a:pt x="156376" y="0"/>
                  <a:pt x="34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1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9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9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6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8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47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D9D88FF-11EE-4220-AE5C-D6877ADB060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5983BD-E889-470B-ACD6-3CA78711A40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5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CAE6134-A2E9-F752-8027-EB28986F5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-18843" y="1331"/>
            <a:ext cx="12192000" cy="69114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EF9FF1-0619-EFF6-C365-5C3ED5FD5F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578393">
            <a:off x="-387211" y="2793407"/>
            <a:ext cx="1125206" cy="1021170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sp>
        <p:nvSpPr>
          <p:cNvPr id="39" name="TextBox 24">
            <a:extLst>
              <a:ext uri="{FF2B5EF4-FFF2-40B4-BE49-F238E27FC236}">
                <a16:creationId xmlns:a16="http://schemas.microsoft.com/office/drawing/2014/main" id="{D489CCAD-E9F3-6C00-15AF-BF772684763E}"/>
              </a:ext>
            </a:extLst>
          </p:cNvPr>
          <p:cNvSpPr txBox="1"/>
          <p:nvPr/>
        </p:nvSpPr>
        <p:spPr>
          <a:xfrm>
            <a:off x="1743554" y="4053058"/>
            <a:ext cx="903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/>
              <a:t>Supply</a:t>
            </a:r>
            <a:r>
              <a:rPr lang="fr-FR" sz="2800" b="1" dirty="0"/>
              <a:t> Chain Blockchain Platform </a:t>
            </a:r>
            <a:r>
              <a:rPr lang="fr-FR" sz="2800" b="1" dirty="0" err="1"/>
              <a:t>with</a:t>
            </a:r>
            <a:r>
              <a:rPr lang="fr-FR" sz="2800" b="1" dirty="0"/>
              <a:t> hashscan.io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Quicksand" pitchFamily="2" charset="0"/>
              <a:ea typeface="Noto Serif" panose="02020600060500020200" pitchFamily="18" charset="0"/>
              <a:cs typeface="Heebo" pitchFamily="2" charset="-79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8F101E5-8C8E-87D2-7FB3-35619D0FB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69486" y="100712"/>
            <a:ext cx="1869341" cy="1374721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082943B1-892F-10A7-D2C7-9FB3A48E1A65}"/>
              </a:ext>
            </a:extLst>
          </p:cNvPr>
          <p:cNvSpPr txBox="1"/>
          <p:nvPr/>
        </p:nvSpPr>
        <p:spPr>
          <a:xfrm>
            <a:off x="2416475" y="533947"/>
            <a:ext cx="3846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tx1">
                    <a:lumMod val="95000"/>
                    <a:lumOff val="5000"/>
                  </a:schemeClr>
                </a:solidFill>
                <a:ea typeface="Noto Serif" panose="02020600060500020200" pitchFamily="18" charset="0"/>
                <a:cs typeface="Heebo" pitchFamily="2" charset="-79"/>
              </a:rPr>
              <a:t>ENIS - ECOLE NATIONALE D'INGÉNIEURS DE SFAX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ea typeface="Noto Serif" panose="02020600060500020200" pitchFamily="18" charset="0"/>
              <a:cs typeface="Heebo" pitchFamily="2" charset="-79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6FBFEE22-ED6B-DBF9-CB54-BE8BB84F124D}"/>
              </a:ext>
            </a:extLst>
          </p:cNvPr>
          <p:cNvSpPr txBox="1"/>
          <p:nvPr/>
        </p:nvSpPr>
        <p:spPr>
          <a:xfrm>
            <a:off x="3401510" y="1687640"/>
            <a:ext cx="578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Quicksand" pitchFamily="2" charset="0"/>
                <a:ea typeface="Noto Serif" panose="02020600060500020200" pitchFamily="18" charset="0"/>
                <a:cs typeface="Heebo" pitchFamily="2" charset="-79"/>
              </a:rPr>
              <a:t>PROJET DU MODULE BLOCKCHAIN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E3784C18-7FB0-D3D0-20E6-BA0574FA03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05" y="2367133"/>
            <a:ext cx="1860389" cy="1554837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3021246" y="5369947"/>
            <a:ext cx="6149508" cy="812210"/>
            <a:chOff x="2190940" y="3447546"/>
            <a:chExt cx="4612131" cy="60915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47FF1-4723-4075-BC98-F09177725A21}"/>
                </a:ext>
              </a:extLst>
            </p:cNvPr>
            <p:cNvSpPr/>
            <p:nvPr/>
          </p:nvSpPr>
          <p:spPr>
            <a:xfrm>
              <a:off x="2191665" y="3756621"/>
              <a:ext cx="2654957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rgbClr val="1B1B1B"/>
                  </a:solidFill>
                  <a:latin typeface="Quicksand" pitchFamily="2" charset="0"/>
                </a:rPr>
                <a:t>A</a:t>
              </a:r>
              <a:r>
                <a:rPr lang="en-US" sz="2000" dirty="0" err="1">
                  <a:solidFill>
                    <a:srgbClr val="1B1B1B"/>
                  </a:solidFill>
                  <a:latin typeface="Quicksand" pitchFamily="2" charset="0"/>
                </a:rPr>
                <a:t>bderraouf</a:t>
              </a:r>
              <a:r>
                <a:rPr lang="en-US" sz="2000" dirty="0">
                  <a:solidFill>
                    <a:srgbClr val="1B1B1B"/>
                  </a:solidFill>
                  <a:latin typeface="Quicksand" pitchFamily="2" charset="0"/>
                </a:rPr>
                <a:t> Naji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370B356-2003-8596-1EE6-DEC0DF2B0956}"/>
                </a:ext>
              </a:extLst>
            </p:cNvPr>
            <p:cNvSpPr txBox="1"/>
            <p:nvPr/>
          </p:nvSpPr>
          <p:spPr>
            <a:xfrm>
              <a:off x="2190940" y="3447546"/>
              <a:ext cx="16320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latin typeface="Quicksand" pitchFamily="2" charset="0"/>
                  <a:ea typeface="Noto Serif" panose="02020600060500020200" pitchFamily="18" charset="0"/>
                  <a:cs typeface="Heebo" pitchFamily="2" charset="-79"/>
                </a:rPr>
                <a:t>Elaboré</a:t>
              </a:r>
              <a:r>
                <a:rPr lang="en-US" b="1" dirty="0">
                  <a:latin typeface="Quicksand" pitchFamily="2" charset="0"/>
                  <a:ea typeface="Noto Serif" panose="02020600060500020200" pitchFamily="18" charset="0"/>
                  <a:cs typeface="Heebo" pitchFamily="2" charset="-79"/>
                </a:rPr>
                <a:t> par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489A21-A211-61CC-9D49-64C51BE61C17}"/>
                </a:ext>
              </a:extLst>
            </p:cNvPr>
            <p:cNvSpPr/>
            <p:nvPr/>
          </p:nvSpPr>
          <p:spPr>
            <a:xfrm>
              <a:off x="4744224" y="3756621"/>
              <a:ext cx="2058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1B1B1B"/>
                </a:solidFill>
                <a:latin typeface="Quicksand" pitchFamily="2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3B2E161-E795-1A94-9C1C-462FF15AA2E7}"/>
                </a:ext>
              </a:extLst>
            </p:cNvPr>
            <p:cNvSpPr txBox="1"/>
            <p:nvPr/>
          </p:nvSpPr>
          <p:spPr>
            <a:xfrm>
              <a:off x="4744223" y="3447546"/>
              <a:ext cx="14741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latin typeface="Quicksand" pitchFamily="2" charset="0"/>
                  <a:ea typeface="Noto Serif" panose="02020600060500020200" pitchFamily="18" charset="0"/>
                  <a:cs typeface="Heebo" pitchFamily="2" charset="-79"/>
                </a:rPr>
                <a:t>Étudié par</a:t>
              </a:r>
              <a:endParaRPr lang="en-US" b="1" dirty="0">
                <a:latin typeface="Quicksand" pitchFamily="2" charset="0"/>
                <a:ea typeface="Noto Serif" panose="02020600060500020200" pitchFamily="18" charset="0"/>
                <a:cs typeface="Heebo" pitchFamily="2" charset="-79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1489A21-A211-61CC-9D49-64C51BE61C17}"/>
              </a:ext>
            </a:extLst>
          </p:cNvPr>
          <p:cNvSpPr/>
          <p:nvPr/>
        </p:nvSpPr>
        <p:spPr>
          <a:xfrm>
            <a:off x="10814194" y="6336044"/>
            <a:ext cx="2887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B1B1B"/>
                </a:solidFill>
              </a:rPr>
              <a:t>2024-2025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8F5DFB-7A46-01CC-ED6E-08132D7AF4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2094">
            <a:off x="-1957900" y="4720017"/>
            <a:ext cx="4312997" cy="3914483"/>
          </a:xfrm>
          <a:prstGeom prst="rect">
            <a:avLst/>
          </a:prstGeom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5FF16B-F981-EE6F-2AC5-9291642611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684209" y="4975747"/>
            <a:ext cx="4842124" cy="43944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9AA596C-4193-E6CF-7F87-EDADAAF4BD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100000">
            <a:off x="8946933" y="-1486857"/>
            <a:ext cx="4312997" cy="391422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7E74D89-AA32-3CFC-7CE9-11EB7DD3C3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31162">
            <a:off x="10436356" y="4453800"/>
            <a:ext cx="913823" cy="82933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A9EFBFE-1A18-7E99-28E8-02EE452E0F3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698149">
            <a:off x="9698645" y="3449754"/>
            <a:ext cx="652497" cy="592168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946A3C3-8CC9-991D-6EC0-5C6C662F58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467594">
            <a:off x="2133729" y="3163778"/>
            <a:ext cx="584481" cy="53044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55847F-E87F-9D31-CB88-5744AC1844E9}"/>
              </a:ext>
            </a:extLst>
          </p:cNvPr>
          <p:cNvSpPr/>
          <p:nvPr/>
        </p:nvSpPr>
        <p:spPr>
          <a:xfrm>
            <a:off x="6230777" y="5704491"/>
            <a:ext cx="3539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1B1B1B"/>
                </a:solidFill>
                <a:latin typeface="Quicksand" pitchFamily="2" charset="0"/>
              </a:rPr>
              <a:t>DR. TAREK FRIKHA</a:t>
            </a:r>
            <a:endParaRPr lang="en-US" sz="2000" b="1" dirty="0">
              <a:solidFill>
                <a:srgbClr val="1B1B1B"/>
              </a:solidFill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52 -0.2213 L 5E-6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11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14011 0.25139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5" y="12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11666 0.31042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15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6562 0.27963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139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9037 0.54491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2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0276 0.40394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20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21484 0.39121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1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10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17" name="Espace réservé pour une image  16" descr="Une image contenant Dessin d’enfant, dessin humoristique, illustration, clipart">
            <a:extLst>
              <a:ext uri="{FF2B5EF4-FFF2-40B4-BE49-F238E27FC236}">
                <a16:creationId xmlns:a16="http://schemas.microsoft.com/office/drawing/2014/main" id="{FECD2C47-6AD7-3DB4-FA47-B19D0AA5AD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2331" y="0"/>
            <a:ext cx="10933612" cy="5695406"/>
          </a:xfrm>
        </p:spPr>
      </p:pic>
      <p:sp>
        <p:nvSpPr>
          <p:cNvPr id="18" name="Rectangle: Rounded Corners 21">
            <a:extLst>
              <a:ext uri="{FF2B5EF4-FFF2-40B4-BE49-F238E27FC236}">
                <a16:creationId xmlns:a16="http://schemas.microsoft.com/office/drawing/2014/main" id="{8D4C385E-8D2E-0B2C-70A0-B6D26F53DE0F}"/>
              </a:ext>
            </a:extLst>
          </p:cNvPr>
          <p:cNvSpPr/>
          <p:nvPr/>
        </p:nvSpPr>
        <p:spPr>
          <a:xfrm>
            <a:off x="-279400" y="5276839"/>
            <a:ext cx="8482874" cy="1006395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05617C6-2339-267E-E8FA-11EB14B8B106}"/>
              </a:ext>
            </a:extLst>
          </p:cNvPr>
          <p:cNvSpPr txBox="1"/>
          <p:nvPr/>
        </p:nvSpPr>
        <p:spPr>
          <a:xfrm>
            <a:off x="1456525" y="5518424"/>
            <a:ext cx="637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Quicksand" pitchFamily="2" charset="0"/>
                <a:cs typeface="Arial" panose="020B0604020202020204" pitchFamily="34" charset="0"/>
              </a:rPr>
              <a:t>ANALYSE ET SPÉCIFICATION DES BESOINS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36477B6-4DDF-B63C-EBE6-5AF541489971}"/>
              </a:ext>
            </a:extLst>
          </p:cNvPr>
          <p:cNvGrpSpPr/>
          <p:nvPr/>
        </p:nvGrpSpPr>
        <p:grpSpPr>
          <a:xfrm>
            <a:off x="469738" y="5306230"/>
            <a:ext cx="1038528" cy="947611"/>
            <a:chOff x="469738" y="5306230"/>
            <a:chExt cx="1038528" cy="947611"/>
          </a:xfrm>
        </p:grpSpPr>
        <p:pic>
          <p:nvPicPr>
            <p:cNvPr id="23" name="Espace réservé pour une image  3">
              <a:extLst>
                <a:ext uri="{FF2B5EF4-FFF2-40B4-BE49-F238E27FC236}">
                  <a16:creationId xmlns:a16="http://schemas.microsoft.com/office/drawing/2014/main" id="{F8337252-8876-1858-7CC6-D1E36E05A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430" t="-16790" r="-16430" b="-16790"/>
            <a:stretch/>
          </p:blipFill>
          <p:spPr>
            <a:xfrm>
              <a:off x="469738" y="5306230"/>
              <a:ext cx="1038528" cy="947611"/>
            </a:xfrm>
            <a:prstGeom prst="ellipse">
              <a:avLst/>
            </a:prstGeom>
            <a:effectLst>
              <a:outerShdw blurRad="482600" dist="266700" dir="5400000" algn="t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49F7731E-7540-0BF4-5778-DBC1B36D8448}"/>
                </a:ext>
              </a:extLst>
            </p:cNvPr>
            <p:cNvSpPr txBox="1"/>
            <p:nvPr/>
          </p:nvSpPr>
          <p:spPr>
            <a:xfrm>
              <a:off x="800878" y="5487647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392CE5FF-02BF-314D-C92F-6952321E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5521"/>
            <a:ext cx="12192000" cy="68580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A3DF69-946E-4C1B-9BE5-AC5F5C19EEB8}"/>
              </a:ext>
            </a:extLst>
          </p:cNvPr>
          <p:cNvSpPr txBox="1"/>
          <p:nvPr/>
        </p:nvSpPr>
        <p:spPr>
          <a:xfrm>
            <a:off x="2047876" y="918725"/>
            <a:ext cx="8096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Les </a:t>
            </a:r>
            <a:r>
              <a:rPr lang="en-US" sz="40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besoins</a:t>
            </a:r>
            <a:r>
              <a:rPr lang="en-US" sz="40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fonctionnels</a:t>
            </a:r>
            <a:endParaRPr lang="en-US" sz="40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11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4" name="Rectangle: Rounded Corners 3">
            <a:extLst>
              <a:ext uri="{FF2B5EF4-FFF2-40B4-BE49-F238E27FC236}">
                <a16:creationId xmlns:a16="http://schemas.microsoft.com/office/drawing/2014/main" id="{E70BE947-3E1F-A866-A4DE-4B19F0BB104E}"/>
              </a:ext>
            </a:extLst>
          </p:cNvPr>
          <p:cNvSpPr/>
          <p:nvPr/>
        </p:nvSpPr>
        <p:spPr>
          <a:xfrm>
            <a:off x="5813962" y="1904145"/>
            <a:ext cx="89555" cy="89555"/>
          </a:xfrm>
          <a:prstGeom prst="roundRect">
            <a:avLst/>
          </a:prstGeom>
          <a:solidFill>
            <a:srgbClr val="FF9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158D8AEA-7B26-C9C2-5EA1-072F2F739359}"/>
              </a:ext>
            </a:extLst>
          </p:cNvPr>
          <p:cNvSpPr/>
          <p:nvPr/>
        </p:nvSpPr>
        <p:spPr>
          <a:xfrm>
            <a:off x="6051223" y="1904145"/>
            <a:ext cx="89555" cy="89555"/>
          </a:xfrm>
          <a:prstGeom prst="round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5">
            <a:extLst>
              <a:ext uri="{FF2B5EF4-FFF2-40B4-BE49-F238E27FC236}">
                <a16:creationId xmlns:a16="http://schemas.microsoft.com/office/drawing/2014/main" id="{3BB4E060-D6AA-DF4D-CD19-9C7BDE1F1A24}"/>
              </a:ext>
            </a:extLst>
          </p:cNvPr>
          <p:cNvSpPr/>
          <p:nvPr/>
        </p:nvSpPr>
        <p:spPr>
          <a:xfrm>
            <a:off x="6288484" y="1904145"/>
            <a:ext cx="89555" cy="89555"/>
          </a:xfrm>
          <a:prstGeom prst="roundRect">
            <a:avLst/>
          </a:prstGeom>
          <a:solidFill>
            <a:srgbClr val="80A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47FCBD67-6443-000A-70FE-530103824748}"/>
              </a:ext>
            </a:extLst>
          </p:cNvPr>
          <p:cNvSpPr txBox="1"/>
          <p:nvPr/>
        </p:nvSpPr>
        <p:spPr>
          <a:xfrm>
            <a:off x="2194448" y="2464439"/>
            <a:ext cx="489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400" dirty="0">
                <a:solidFill>
                  <a:srgbClr val="2C4166"/>
                </a:solidFill>
                <a:latin typeface="Quicksand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Gestion et </a:t>
            </a:r>
            <a:r>
              <a:rPr lang="fr-FR" sz="2400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Traçabilité</a:t>
            </a:r>
            <a:r>
              <a:rPr lang="fr-FR" sz="2400" dirty="0">
                <a:solidFill>
                  <a:srgbClr val="2C4166"/>
                </a:solidFill>
                <a:latin typeface="Quicksand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des transactions</a:t>
            </a:r>
            <a:endParaRPr lang="en-US" sz="24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6CFEF730-EC98-A0A3-3EF5-1C5B4E68F7E5}"/>
              </a:ext>
            </a:extLst>
          </p:cNvPr>
          <p:cNvSpPr txBox="1"/>
          <p:nvPr/>
        </p:nvSpPr>
        <p:spPr>
          <a:xfrm>
            <a:off x="1780018" y="2252926"/>
            <a:ext cx="354628" cy="7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400" dirty="0">
              <a:solidFill>
                <a:srgbClr val="FF922B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8CCF4D1C-9CEF-EECF-BF9F-170E149C5075}"/>
              </a:ext>
            </a:extLst>
          </p:cNvPr>
          <p:cNvSpPr txBox="1"/>
          <p:nvPr/>
        </p:nvSpPr>
        <p:spPr>
          <a:xfrm>
            <a:off x="2109860" y="4111036"/>
            <a:ext cx="4296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800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Sécurisation des données sensibles</a:t>
            </a:r>
            <a:endParaRPr lang="en-US" sz="28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99A248E9-26F2-FBEA-2AAE-FCF79061368A}"/>
              </a:ext>
            </a:extLst>
          </p:cNvPr>
          <p:cNvSpPr txBox="1"/>
          <p:nvPr/>
        </p:nvSpPr>
        <p:spPr>
          <a:xfrm>
            <a:off x="8082037" y="2459373"/>
            <a:ext cx="3792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800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Traçabilité des transactions</a:t>
            </a:r>
            <a:endParaRPr lang="en-US" sz="28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0EC4C61C-6BFD-4E8D-CA86-42BEC0B37260}"/>
              </a:ext>
            </a:extLst>
          </p:cNvPr>
          <p:cNvSpPr txBox="1"/>
          <p:nvPr/>
        </p:nvSpPr>
        <p:spPr>
          <a:xfrm>
            <a:off x="7678084" y="2348370"/>
            <a:ext cx="354628" cy="7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4400" dirty="0">
              <a:solidFill>
                <a:srgbClr val="FF922B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25">
            <a:extLst>
              <a:ext uri="{FF2B5EF4-FFF2-40B4-BE49-F238E27FC236}">
                <a16:creationId xmlns:a16="http://schemas.microsoft.com/office/drawing/2014/main" id="{D677FEF0-FF9C-79CD-6549-7AB9924F4CAE}"/>
              </a:ext>
            </a:extLst>
          </p:cNvPr>
          <p:cNvSpPr txBox="1"/>
          <p:nvPr/>
        </p:nvSpPr>
        <p:spPr>
          <a:xfrm>
            <a:off x="7884614" y="4058187"/>
            <a:ext cx="3792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800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Intégration avec les systèmes existants</a:t>
            </a:r>
            <a:endParaRPr lang="en-US" sz="28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3E429C97-44FF-7403-4DE7-113E2E9A347A}"/>
              </a:ext>
            </a:extLst>
          </p:cNvPr>
          <p:cNvSpPr txBox="1"/>
          <p:nvPr/>
        </p:nvSpPr>
        <p:spPr>
          <a:xfrm>
            <a:off x="7459166" y="3951533"/>
            <a:ext cx="354628" cy="7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4400" dirty="0">
              <a:solidFill>
                <a:srgbClr val="FF922B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9FCFAF51-F862-DA29-92A0-4A2DABC8E7B3}"/>
              </a:ext>
            </a:extLst>
          </p:cNvPr>
          <p:cNvSpPr txBox="1"/>
          <p:nvPr/>
        </p:nvSpPr>
        <p:spPr>
          <a:xfrm>
            <a:off x="1749439" y="3951533"/>
            <a:ext cx="354628" cy="7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400" dirty="0">
              <a:solidFill>
                <a:srgbClr val="FF922B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0E91D8B-57AA-C736-C7F7-F3E0854636A0}"/>
              </a:ext>
            </a:extLst>
          </p:cNvPr>
          <p:cNvGrpSpPr/>
          <p:nvPr/>
        </p:nvGrpSpPr>
        <p:grpSpPr>
          <a:xfrm>
            <a:off x="170136" y="71812"/>
            <a:ext cx="11807077" cy="640950"/>
            <a:chOff x="184103" y="92132"/>
            <a:chExt cx="11807077" cy="640950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B9178FAD-BC7C-FD9C-FE50-65528F0D6B28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81B7C49D-DE9A-3221-3677-B232AF3D632B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solidFill>
                    <a:schemeClr val="bg2">
                      <a:lumMod val="50000"/>
                    </a:schemeClr>
                  </a:solidFill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44EFAFD-C856-6769-A746-EC84725D1BD5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solidFill>
                    <a:schemeClr val="accent3">
                      <a:lumMod val="50000"/>
                    </a:schemeClr>
                  </a:solidFill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1306BBA3-0654-AA20-B961-5503967CC3E9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8465A1A-A7D7-DA29-8B82-9226413AD6C6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4F98FDC-81DB-0625-527B-928AC2FCD92E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AFD93A03-4168-F623-01BA-FCDAB8E538EB}"/>
              </a:ext>
            </a:extLst>
          </p:cNvPr>
          <p:cNvSpPr txBox="1"/>
          <p:nvPr/>
        </p:nvSpPr>
        <p:spPr>
          <a:xfrm>
            <a:off x="4841905" y="5555880"/>
            <a:ext cx="3792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800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Stockage des données non sensibles</a:t>
            </a:r>
            <a:endParaRPr lang="en-US" sz="28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DCF9634-FD67-BB6D-7510-113119C7C8F5}"/>
              </a:ext>
            </a:extLst>
          </p:cNvPr>
          <p:cNvSpPr txBox="1"/>
          <p:nvPr/>
        </p:nvSpPr>
        <p:spPr>
          <a:xfrm>
            <a:off x="4387478" y="5410529"/>
            <a:ext cx="354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en-US" sz="4400" dirty="0">
              <a:solidFill>
                <a:srgbClr val="FF922B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8" grpId="0"/>
      <p:bldP spid="57" grpId="0"/>
      <p:bldP spid="59" grpId="0"/>
      <p:bldP spid="55" grpId="0"/>
      <p:bldP spid="62" grpId="0"/>
      <p:bldP spid="65" grpId="0"/>
      <p:bldP spid="67" grpId="0"/>
      <p:bldP spid="69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0BAF666-0B1A-E760-3A35-821CFFED8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-11553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2999B6-622F-34A3-3F12-48C3931CB8CD}"/>
              </a:ext>
            </a:extLst>
          </p:cNvPr>
          <p:cNvSpPr/>
          <p:nvPr/>
        </p:nvSpPr>
        <p:spPr>
          <a:xfrm rot="19192004">
            <a:off x="2272200" y="2464268"/>
            <a:ext cx="219938" cy="2788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12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52EACF-80BA-40B0-B498-27C85E17EEE9}"/>
              </a:ext>
            </a:extLst>
          </p:cNvPr>
          <p:cNvSpPr/>
          <p:nvPr/>
        </p:nvSpPr>
        <p:spPr>
          <a:xfrm>
            <a:off x="2193520" y="2006303"/>
            <a:ext cx="499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Garantir la protection des données et transactions via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MetaMask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 pour la signature et Hedera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Hashgraph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 pour l'immuabilité et la transparence.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36E5AD-39A3-D6B3-B447-26A0D4EBB170}"/>
              </a:ext>
            </a:extLst>
          </p:cNvPr>
          <p:cNvSpPr/>
          <p:nvPr/>
        </p:nvSpPr>
        <p:spPr>
          <a:xfrm>
            <a:off x="2193520" y="1377215"/>
            <a:ext cx="2556864" cy="68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 err="1">
                <a:solidFill>
                  <a:srgbClr val="FF922B"/>
                </a:solidFill>
                <a:latin typeface="Quicksand" pitchFamily="2" charset="0"/>
              </a:rPr>
              <a:t>Sécurité</a:t>
            </a:r>
            <a:r>
              <a:rPr lang="en-US" sz="3200" b="1" dirty="0">
                <a:solidFill>
                  <a:srgbClr val="FF922B"/>
                </a:solidFill>
                <a:latin typeface="Quicksand" pitchFamily="2" charset="0"/>
              </a:rPr>
              <a:t> </a:t>
            </a:r>
            <a:endParaRPr lang="en-US" sz="3600" b="1" dirty="0">
              <a:solidFill>
                <a:srgbClr val="FF922B"/>
              </a:solidFill>
              <a:latin typeface="Quicksand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624985-324D-3507-61F4-D0D485E95AEA}"/>
              </a:ext>
            </a:extLst>
          </p:cNvPr>
          <p:cNvSpPr/>
          <p:nvPr/>
        </p:nvSpPr>
        <p:spPr>
          <a:xfrm>
            <a:off x="4478174" y="4698537"/>
            <a:ext cx="661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Assurer une gestion efficace d'un grand nombre de transactions simultanées avec des temps de réponse faibles, grâce à Hedera pour sa capacité de traitement parallèle.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7A6B91-F7C8-FE53-4D5F-DE29085B5952}"/>
              </a:ext>
            </a:extLst>
          </p:cNvPr>
          <p:cNvSpPr/>
          <p:nvPr/>
        </p:nvSpPr>
        <p:spPr>
          <a:xfrm>
            <a:off x="4496920" y="4069449"/>
            <a:ext cx="2015839" cy="68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 err="1">
                <a:solidFill>
                  <a:srgbClr val="FF922B"/>
                </a:solidFill>
                <a:latin typeface="Quicksand" pitchFamily="2" charset="0"/>
              </a:rPr>
              <a:t>Scalabilité</a:t>
            </a:r>
            <a:r>
              <a:rPr lang="en-US" sz="3200" b="1" dirty="0">
                <a:solidFill>
                  <a:srgbClr val="FF922B"/>
                </a:solidFill>
                <a:latin typeface="Quicksand" pitchFamily="2" charset="0"/>
              </a:rPr>
              <a:t> </a:t>
            </a:r>
            <a:endParaRPr lang="en-US" sz="3600" b="1" dirty="0">
              <a:solidFill>
                <a:srgbClr val="FF922B"/>
              </a:solidFill>
              <a:latin typeface="Quicksand" pitchFamily="2" charset="0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AB614AA-B695-F709-5D85-8225CABBD856}"/>
              </a:ext>
            </a:extLst>
          </p:cNvPr>
          <p:cNvSpPr/>
          <p:nvPr/>
        </p:nvSpPr>
        <p:spPr>
          <a:xfrm>
            <a:off x="683669" y="1791940"/>
            <a:ext cx="1374051" cy="1374051"/>
          </a:xfrm>
          <a:prstGeom prst="ellipse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CFCCE0F-5D08-316A-E88C-F978F2D30AE1}"/>
              </a:ext>
            </a:extLst>
          </p:cNvPr>
          <p:cNvSpPr/>
          <p:nvPr/>
        </p:nvSpPr>
        <p:spPr>
          <a:xfrm>
            <a:off x="2984454" y="4434006"/>
            <a:ext cx="1374051" cy="1374051"/>
          </a:xfrm>
          <a:prstGeom prst="ellipse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321B1A99-4AA0-AAAD-C4E2-D75A75DCF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880" y="4617913"/>
            <a:ext cx="954000" cy="954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D545EA3B-BC31-F6E9-9DD2-B15041D96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85" y="1984933"/>
            <a:ext cx="954000" cy="954000"/>
          </a:xfrm>
          <a:prstGeom prst="rect">
            <a:avLst/>
          </a:prstGeom>
        </p:spPr>
      </p:pic>
      <p:sp>
        <p:nvSpPr>
          <p:cNvPr id="45" name="TextBox 35">
            <a:extLst>
              <a:ext uri="{FF2B5EF4-FFF2-40B4-BE49-F238E27FC236}">
                <a16:creationId xmlns:a16="http://schemas.microsoft.com/office/drawing/2014/main" id="{BC77A70E-946E-1BDA-DE3C-E254CFB23BE8}"/>
              </a:ext>
            </a:extLst>
          </p:cNvPr>
          <p:cNvSpPr txBox="1"/>
          <p:nvPr/>
        </p:nvSpPr>
        <p:spPr>
          <a:xfrm>
            <a:off x="2047876" y="634173"/>
            <a:ext cx="809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4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Besoins</a:t>
            </a:r>
            <a:r>
              <a:rPr lang="en-US" sz="24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non </a:t>
            </a:r>
            <a:r>
              <a:rPr lang="en-US" sz="24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fonctionnels</a:t>
            </a:r>
            <a:endParaRPr lang="en-US" sz="24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5F2018-AD29-5615-6094-DCE2C850065E}"/>
              </a:ext>
            </a:extLst>
          </p:cNvPr>
          <p:cNvGrpSpPr/>
          <p:nvPr/>
        </p:nvGrpSpPr>
        <p:grpSpPr>
          <a:xfrm>
            <a:off x="170136" y="71812"/>
            <a:ext cx="11807077" cy="640950"/>
            <a:chOff x="184103" y="92132"/>
            <a:chExt cx="11807077" cy="640950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74E78CB5-2933-689B-6674-EDB7378356BC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ECB49CB9-E7C0-B562-D13A-495836568788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18F5CAF0-FAE9-0730-D056-E17FBB376A50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solidFill>
                    <a:schemeClr val="accent3">
                      <a:lumMod val="50000"/>
                    </a:schemeClr>
                  </a:solidFill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1272A67-A706-D3D4-AA32-6E31D2488C40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AFF0A-D062-DA27-5D69-66352A855596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A0E75C85-1CFD-393B-F4B6-139BA69A6EED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7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4.375E-6 -2.22222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1 L -1.45833E-6 -4.81481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  <p:bldP spid="48" grpId="1"/>
      <p:bldP spid="49" grpId="0"/>
      <p:bldP spid="30" grpId="0"/>
      <p:bldP spid="30" grpId="1"/>
      <p:bldP spid="31" grpId="0"/>
      <p:bldP spid="54" grpId="0" animBg="1"/>
      <p:bldP spid="55" grpId="0" animBg="1"/>
      <p:bldP spid="45" grpId="0"/>
      <p:bldP spid="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13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6" name="Espace réservé pour une image  5" descr="Une image contenant capture d’écran, graphisme, dessin humoristique&#10;&#10;Description générée automatiquement">
            <a:extLst>
              <a:ext uri="{FF2B5EF4-FFF2-40B4-BE49-F238E27FC236}">
                <a16:creationId xmlns:a16="http://schemas.microsoft.com/office/drawing/2014/main" id="{85363867-25E0-221E-C5A4-A5B4E0E427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-359923"/>
            <a:ext cx="12192000" cy="7217923"/>
          </a:xfrm>
        </p:spPr>
      </p:pic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9CF67A95-E0C8-3E3E-DBF9-D4A1B4F7DB01}"/>
              </a:ext>
            </a:extLst>
          </p:cNvPr>
          <p:cNvSpPr/>
          <p:nvPr/>
        </p:nvSpPr>
        <p:spPr>
          <a:xfrm>
            <a:off x="-305527" y="5588277"/>
            <a:ext cx="5217161" cy="947611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7F2CC7D0-5940-6BFF-D05F-C9C11FA49E09}"/>
              </a:ext>
            </a:extLst>
          </p:cNvPr>
          <p:cNvSpPr txBox="1"/>
          <p:nvPr/>
        </p:nvSpPr>
        <p:spPr>
          <a:xfrm>
            <a:off x="1324522" y="5744919"/>
            <a:ext cx="49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Quicksand" pitchFamily="2" charset="0"/>
                <a:cs typeface="Arial" panose="020B0604020202020204" pitchFamily="34" charset="0"/>
              </a:rPr>
              <a:t>RÉALISATION</a:t>
            </a:r>
            <a:endParaRPr lang="id-ID" sz="2800" b="1" dirty="0">
              <a:latin typeface="Quicksand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C99936-5164-FC53-D24A-D2E3E6CF056D}"/>
              </a:ext>
            </a:extLst>
          </p:cNvPr>
          <p:cNvGrpSpPr/>
          <p:nvPr/>
        </p:nvGrpSpPr>
        <p:grpSpPr>
          <a:xfrm>
            <a:off x="507362" y="5496412"/>
            <a:ext cx="1038528" cy="947611"/>
            <a:chOff x="507362" y="5496412"/>
            <a:chExt cx="1038528" cy="947611"/>
          </a:xfrm>
        </p:grpSpPr>
        <p:pic>
          <p:nvPicPr>
            <p:cNvPr id="10" name="Espace réservé pour une image  3">
              <a:extLst>
                <a:ext uri="{FF2B5EF4-FFF2-40B4-BE49-F238E27FC236}">
                  <a16:creationId xmlns:a16="http://schemas.microsoft.com/office/drawing/2014/main" id="{F428273D-9F9C-E43F-6D70-7DCB28C34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373" t="-20754" r="-20373" b="-20754"/>
            <a:stretch/>
          </p:blipFill>
          <p:spPr>
            <a:xfrm>
              <a:off x="507362" y="5496412"/>
              <a:ext cx="1038528" cy="947611"/>
            </a:xfrm>
            <a:prstGeom prst="ellipse">
              <a:avLst/>
            </a:prstGeom>
            <a:effectLst>
              <a:outerShdw blurRad="482600" dist="266700" dir="5400000" algn="t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36B8BA8-09A3-94A4-D2C6-BBB7564BEE4E}"/>
                </a:ext>
              </a:extLst>
            </p:cNvPr>
            <p:cNvSpPr txBox="1"/>
            <p:nvPr/>
          </p:nvSpPr>
          <p:spPr>
            <a:xfrm>
              <a:off x="844944" y="5711323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5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14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1327FB77-5D5B-F408-C8F9-DF278A5CE0C9}"/>
              </a:ext>
            </a:extLst>
          </p:cNvPr>
          <p:cNvGrpSpPr/>
          <p:nvPr/>
        </p:nvGrpSpPr>
        <p:grpSpPr>
          <a:xfrm>
            <a:off x="0" y="-526479"/>
            <a:ext cx="4432300" cy="7910958"/>
            <a:chOff x="0" y="-557097"/>
            <a:chExt cx="4432300" cy="7910958"/>
          </a:xfrm>
          <a:gradFill flip="none" rotWithShape="1">
            <a:gsLst>
              <a:gs pos="0">
                <a:srgbClr val="EBF1FF"/>
              </a:gs>
              <a:gs pos="50000">
                <a:srgbClr val="F8FAFF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0" scaled="1"/>
            <a:tileRect/>
          </a:gradFill>
        </p:grpSpPr>
        <p:sp>
          <p:nvSpPr>
            <p:cNvPr id="34" name="Rectangle: Single Corner Rounded 3">
              <a:extLst>
                <a:ext uri="{FF2B5EF4-FFF2-40B4-BE49-F238E27FC236}">
                  <a16:creationId xmlns:a16="http://schemas.microsoft.com/office/drawing/2014/main" id="{0BC80C8D-FE9B-E23E-04A6-E66B37C93289}"/>
                </a:ext>
              </a:extLst>
            </p:cNvPr>
            <p:cNvSpPr/>
            <p:nvPr/>
          </p:nvSpPr>
          <p:spPr>
            <a:xfrm>
              <a:off x="0" y="0"/>
              <a:ext cx="4432300" cy="6858000"/>
            </a:xfrm>
            <a:prstGeom prst="round1Rect">
              <a:avLst>
                <a:gd name="adj" fmla="val 39590"/>
              </a:avLst>
            </a:prstGeom>
            <a:grpFill/>
            <a:ln>
              <a:noFill/>
            </a:ln>
            <a:effectLst>
              <a:outerShdw blurRad="1270000" dist="1143000" dir="5400000" sx="87000" sy="8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2FD7D943-7EF4-D262-D9E4-9CF555B66556}"/>
                </a:ext>
              </a:extLst>
            </p:cNvPr>
            <p:cNvSpPr txBox="1"/>
            <p:nvPr/>
          </p:nvSpPr>
          <p:spPr>
            <a:xfrm rot="16200000">
              <a:off x="-2378123" y="1821027"/>
              <a:ext cx="7910958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b="1" dirty="0">
                  <a:solidFill>
                    <a:srgbClr val="2C4166">
                      <a:alpha val="6000"/>
                    </a:srgbClr>
                  </a:solidFill>
                  <a:highlight>
                    <a:srgbClr val="F0F1F5"/>
                  </a:highlight>
                  <a:latin typeface="+mj-lt"/>
                  <a:cs typeface="Arial" panose="020B0604020202020204" pitchFamily="34" charset="0"/>
                </a:rPr>
                <a:t>Outils</a:t>
              </a:r>
            </a:p>
          </p:txBody>
        </p:sp>
      </p:grpSp>
      <p:sp>
        <p:nvSpPr>
          <p:cNvPr id="36" name="TextBox 9">
            <a:extLst>
              <a:ext uri="{FF2B5EF4-FFF2-40B4-BE49-F238E27FC236}">
                <a16:creationId xmlns:a16="http://schemas.microsoft.com/office/drawing/2014/main" id="{12A74D44-807D-DCBF-CE17-CB7902C425DD}"/>
              </a:ext>
            </a:extLst>
          </p:cNvPr>
          <p:cNvSpPr txBox="1"/>
          <p:nvPr/>
        </p:nvSpPr>
        <p:spPr>
          <a:xfrm>
            <a:off x="452118" y="1683007"/>
            <a:ext cx="520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2C4166"/>
                </a:solidFill>
                <a:latin typeface="Quicksand" pitchFamily="2" charset="0"/>
                <a:cs typeface="Poppins" panose="00000500000000000000" pitchFamily="2" charset="0"/>
              </a:rPr>
              <a:t>Outils</a:t>
            </a:r>
            <a:r>
              <a:rPr lang="en-US" sz="4000" b="1" dirty="0">
                <a:solidFill>
                  <a:srgbClr val="2C4166"/>
                </a:solidFill>
                <a:latin typeface="Quicksand" pitchFamily="2" charset="0"/>
                <a:cs typeface="Poppins" panose="00000500000000000000" pitchFamily="2" charset="0"/>
              </a:rPr>
              <a:t> techniques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BDFC83-7BB8-CFDC-4A39-5EF842A1B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1814" y="1346879"/>
            <a:ext cx="1463122" cy="14631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D835E6-61DF-1DD4-312E-28140112B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5121" y="781281"/>
            <a:ext cx="2249825" cy="2249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D4C9C27-6265-A1B7-973B-7A9B0EE7EF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038" y="1412933"/>
            <a:ext cx="1832435" cy="1374327"/>
          </a:xfrm>
          <a:prstGeom prst="rect">
            <a:avLst/>
          </a:prstGeom>
        </p:spPr>
      </p:pic>
      <p:pic>
        <p:nvPicPr>
          <p:cNvPr id="12" name="Image 20">
            <a:extLst>
              <a:ext uri="{FF2B5EF4-FFF2-40B4-BE49-F238E27FC236}">
                <a16:creationId xmlns:a16="http://schemas.microsoft.com/office/drawing/2014/main" id="{C369FDDA-9368-20C1-255F-34EC525EF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361732" y="1375830"/>
            <a:ext cx="1448734" cy="1528201"/>
          </a:xfrm>
          <a:prstGeom prst="rect">
            <a:avLst/>
          </a:prstGeom>
        </p:spPr>
      </p:pic>
      <p:pic>
        <p:nvPicPr>
          <p:cNvPr id="13" name="Image 18">
            <a:extLst>
              <a:ext uri="{FF2B5EF4-FFF2-40B4-BE49-F238E27FC236}">
                <a16:creationId xmlns:a16="http://schemas.microsoft.com/office/drawing/2014/main" id="{CEA1A697-F7EB-AF46-ADAB-7BA5F0AC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8030" y="3428999"/>
            <a:ext cx="1261387" cy="15641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0FC2AF-C4F7-DA21-3C52-F44CC19382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206" y="3429000"/>
            <a:ext cx="1564122" cy="1564122"/>
          </a:xfrm>
          <a:prstGeom prst="rect">
            <a:avLst/>
          </a:prstGeom>
        </p:spPr>
      </p:pic>
      <p:pic>
        <p:nvPicPr>
          <p:cNvPr id="24" name="Image 19">
            <a:extLst>
              <a:ext uri="{FF2B5EF4-FFF2-40B4-BE49-F238E27FC236}">
                <a16:creationId xmlns:a16="http://schemas.microsoft.com/office/drawing/2014/main" id="{7FAD395A-A86C-45A0-0B9D-D7AFE3AB0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46027" y="3351952"/>
            <a:ext cx="1832435" cy="183243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E2C74E1-77B2-6714-15B6-E85D8F98D7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490" y="3428999"/>
            <a:ext cx="1672582" cy="167258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F213A8F3-8E88-652E-685F-B526A6A18DEE}"/>
              </a:ext>
            </a:extLst>
          </p:cNvPr>
          <p:cNvGrpSpPr/>
          <p:nvPr/>
        </p:nvGrpSpPr>
        <p:grpSpPr>
          <a:xfrm>
            <a:off x="170136" y="97938"/>
            <a:ext cx="11807077" cy="640950"/>
            <a:chOff x="184103" y="92132"/>
            <a:chExt cx="11807077" cy="640950"/>
          </a:xfrm>
        </p:grpSpPr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8E71E507-0EEB-662F-AFC1-B6D99976B1C2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solidFill>
                    <a:schemeClr val="bg2">
                      <a:lumMod val="50000"/>
                    </a:schemeClr>
                  </a:solidFill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28639C02-D61A-0A27-6D6E-0DBFC3BB5C2F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856A6834-72EB-2A51-F467-2BC04AD57A13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AE16602F-1D8C-72F8-B2C3-9067D433A2B6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b="1" dirty="0">
                  <a:solidFill>
                    <a:schemeClr val="accent1"/>
                  </a:solidFill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BC58EAFC-D114-EA3A-10A3-87725B0EF6D0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334D1D5-CC5E-9A47-CF3F-8CFAC359499C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0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-8.33333E-7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8 0.12916 L -4.375E-6 4.8148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870A4-CEC2-B3D6-45B3-03F291B1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capture d’écran, menu, nombre&#10;&#10;Description générée automatiquement">
            <a:extLst>
              <a:ext uri="{FF2B5EF4-FFF2-40B4-BE49-F238E27FC236}">
                <a16:creationId xmlns:a16="http://schemas.microsoft.com/office/drawing/2014/main" id="{83C95FF7-E63A-4E90-AE7F-5138D0B6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643467"/>
            <a:ext cx="9323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1">
            <a:extLst>
              <a:ext uri="{FF2B5EF4-FFF2-40B4-BE49-F238E27FC236}">
                <a16:creationId xmlns:a16="http://schemas.microsoft.com/office/drawing/2014/main" id="{CA054268-B969-CAB5-D2FB-714E5A9C7FE2}"/>
              </a:ext>
            </a:extLst>
          </p:cNvPr>
          <p:cNvSpPr/>
          <p:nvPr/>
        </p:nvSpPr>
        <p:spPr>
          <a:xfrm>
            <a:off x="2502652" y="2794551"/>
            <a:ext cx="7003816" cy="2313929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C2A2BC1-C337-F64A-FA2F-0C8480AAFF10}"/>
              </a:ext>
            </a:extLst>
          </p:cNvPr>
          <p:cNvSpPr txBox="1"/>
          <p:nvPr/>
        </p:nvSpPr>
        <p:spPr>
          <a:xfrm>
            <a:off x="4386978" y="3638146"/>
            <a:ext cx="3997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Quicksand" pitchFamily="2" charset="0"/>
                <a:cs typeface="Arial" panose="020B0604020202020204" pitchFamily="34" charset="0"/>
              </a:rPr>
              <a:t>Le script de deployment de smarts contracts</a:t>
            </a:r>
            <a:endParaRPr lang="id-ID" sz="2800" b="1" dirty="0">
              <a:latin typeface="Quicksand" pitchFamily="2" charset="0"/>
              <a:cs typeface="Arial" panose="020B0604020202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C6696C2-173C-D7B1-61F8-95422963DA9A}"/>
              </a:ext>
            </a:extLst>
          </p:cNvPr>
          <p:cNvGrpSpPr/>
          <p:nvPr/>
        </p:nvGrpSpPr>
        <p:grpSpPr>
          <a:xfrm>
            <a:off x="170136" y="97938"/>
            <a:ext cx="11807077" cy="640950"/>
            <a:chOff x="184103" y="92132"/>
            <a:chExt cx="11807077" cy="640950"/>
          </a:xfrm>
        </p:grpSpPr>
        <p:sp>
          <p:nvSpPr>
            <p:cNvPr id="3" name="TextBox 11">
              <a:extLst>
                <a:ext uri="{FF2B5EF4-FFF2-40B4-BE49-F238E27FC236}">
                  <a16:creationId xmlns:a16="http://schemas.microsoft.com/office/drawing/2014/main" id="{184A7B92-1FE1-80E1-087C-CEDB4EB7990D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solidFill>
                    <a:schemeClr val="bg2">
                      <a:lumMod val="50000"/>
                    </a:schemeClr>
                  </a:solidFill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46E4A787-EC8C-3518-DC0B-594244A0D417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180A50-B15A-0548-EFE2-46FDB60A81DB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CA1A4641-65C4-5787-8C99-8FEAA9814941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b="1" dirty="0">
                  <a:solidFill>
                    <a:schemeClr val="accent1"/>
                  </a:solidFill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322A48E8-5763-B608-B419-3FE6A4438A99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F5C714FE-74C3-12D2-2D4B-FD8967F15A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8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7996C5-7764-917E-6964-E6AA17A4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883"/>
            <a:ext cx="12542808" cy="71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97765AC-AE2D-F5C1-51F4-F48ED201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53" y="118033"/>
            <a:ext cx="10368951" cy="66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3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A39B6EE-0540-DE7B-B9BB-CE29A0BE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6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7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>
            <a:extLst>
              <a:ext uri="{FF2B5EF4-FFF2-40B4-BE49-F238E27FC236}">
                <a16:creationId xmlns:a16="http://schemas.microsoft.com/office/drawing/2014/main" id="{66B520E4-AF58-49DE-A488-74E69063051A}"/>
              </a:ext>
            </a:extLst>
          </p:cNvPr>
          <p:cNvSpPr/>
          <p:nvPr/>
        </p:nvSpPr>
        <p:spPr>
          <a:xfrm>
            <a:off x="299043" y="517690"/>
            <a:ext cx="6269322" cy="5898008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DAF59-A9DB-41F3-A9F6-5412731782BD}"/>
              </a:ext>
            </a:extLst>
          </p:cNvPr>
          <p:cNvSpPr txBox="1"/>
          <p:nvPr/>
        </p:nvSpPr>
        <p:spPr>
          <a:xfrm>
            <a:off x="1855146" y="2535959"/>
            <a:ext cx="2996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C4166"/>
                </a:solidFill>
                <a:latin typeface="Quicksand" pitchFamily="2" charset="0"/>
              </a:rPr>
              <a:t>PLAN</a:t>
            </a:r>
            <a:endParaRPr lang="en-US" sz="8000" b="1" dirty="0">
              <a:solidFill>
                <a:srgbClr val="2C4166"/>
              </a:solidFill>
              <a:latin typeface="Quicksand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F30C36-69DB-4BAE-91D0-BE041F48A5DF}"/>
              </a:ext>
            </a:extLst>
          </p:cNvPr>
          <p:cNvSpPr/>
          <p:nvPr/>
        </p:nvSpPr>
        <p:spPr>
          <a:xfrm>
            <a:off x="3113975" y="4039332"/>
            <a:ext cx="89555" cy="89555"/>
          </a:xfrm>
          <a:prstGeom prst="roundRect">
            <a:avLst/>
          </a:prstGeom>
          <a:solidFill>
            <a:srgbClr val="FF9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4946B8-6634-4BA1-896E-EBFE1AFEF231}"/>
              </a:ext>
            </a:extLst>
          </p:cNvPr>
          <p:cNvSpPr/>
          <p:nvPr/>
        </p:nvSpPr>
        <p:spPr>
          <a:xfrm>
            <a:off x="3351237" y="4039332"/>
            <a:ext cx="89555" cy="89555"/>
          </a:xfrm>
          <a:prstGeom prst="round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814282-5A65-4189-BE72-BD535C375252}"/>
              </a:ext>
            </a:extLst>
          </p:cNvPr>
          <p:cNvSpPr/>
          <p:nvPr/>
        </p:nvSpPr>
        <p:spPr>
          <a:xfrm>
            <a:off x="3588498" y="4039332"/>
            <a:ext cx="89555" cy="89555"/>
          </a:xfrm>
          <a:prstGeom prst="roundRect">
            <a:avLst/>
          </a:prstGeom>
          <a:solidFill>
            <a:srgbClr val="80A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595D89D-CCF0-4A52-BE6A-7E8B581B4596}"/>
              </a:ext>
            </a:extLst>
          </p:cNvPr>
          <p:cNvSpPr/>
          <p:nvPr/>
        </p:nvSpPr>
        <p:spPr>
          <a:xfrm>
            <a:off x="2018075" y="1377946"/>
            <a:ext cx="3591886" cy="4061520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30E05-F7FB-42B0-86B4-2B4829BF75CE}"/>
              </a:ext>
            </a:extLst>
          </p:cNvPr>
          <p:cNvSpPr txBox="1"/>
          <p:nvPr/>
        </p:nvSpPr>
        <p:spPr>
          <a:xfrm>
            <a:off x="6985075" y="3498680"/>
            <a:ext cx="520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sz="1800" dirty="0">
                <a:latin typeface="Quicksand" pitchFamily="2" charset="0"/>
              </a:rPr>
              <a:t>ARCHITECTURE ET FONCTIONNEMENT DES OUTILS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162D1E-8008-401C-9D4A-08CB73C8DA53}"/>
              </a:ext>
            </a:extLst>
          </p:cNvPr>
          <p:cNvSpPr txBox="1"/>
          <p:nvPr/>
        </p:nvSpPr>
        <p:spPr>
          <a:xfrm>
            <a:off x="6618217" y="1794742"/>
            <a:ext cx="424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sz="1800" dirty="0">
                <a:latin typeface="Quicksand" pitchFamily="2" charset="0"/>
              </a:rPr>
              <a:t>CADRE GÉNÉRAL DU PROJET</a:t>
            </a:r>
            <a:endParaRPr lang="fr-FR" sz="1800" dirty="0">
              <a:latin typeface="Quicksand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99DFF6-9F3D-477E-9396-91E5BBC9ADBD}"/>
              </a:ext>
            </a:extLst>
          </p:cNvPr>
          <p:cNvSpPr txBox="1"/>
          <p:nvPr/>
        </p:nvSpPr>
        <p:spPr>
          <a:xfrm>
            <a:off x="6618218" y="4817531"/>
            <a:ext cx="167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1800" dirty="0">
                <a:latin typeface="Quicksand" pitchFamily="2" charset="0"/>
              </a:rPr>
              <a:t>RÉALISATION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2C6B032-4DB8-8FC8-AD81-C0692CD4115B}"/>
              </a:ext>
            </a:extLst>
          </p:cNvPr>
          <p:cNvGrpSpPr/>
          <p:nvPr/>
        </p:nvGrpSpPr>
        <p:grpSpPr>
          <a:xfrm>
            <a:off x="5606563" y="1490728"/>
            <a:ext cx="1040400" cy="977360"/>
            <a:chOff x="5606563" y="1490728"/>
            <a:chExt cx="1040400" cy="977360"/>
          </a:xfrm>
        </p:grpSpPr>
        <p:pic>
          <p:nvPicPr>
            <p:cNvPr id="27" name="Espace réservé pour une image  3">
              <a:extLst>
                <a:ext uri="{FF2B5EF4-FFF2-40B4-BE49-F238E27FC236}">
                  <a16:creationId xmlns:a16="http://schemas.microsoft.com/office/drawing/2014/main" id="{5C06C851-83A9-DD7E-A53A-5180D7F78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05" t="-32" r="-9735" b="-22248"/>
            <a:stretch/>
          </p:blipFill>
          <p:spPr>
            <a:xfrm>
              <a:off x="5606563" y="1490728"/>
              <a:ext cx="1040400" cy="9773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 w="15875" cap="flat" cmpd="sng" algn="ctr">
              <a:noFill/>
              <a:prstDash val="solid"/>
            </a:ln>
            <a:effectLst/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162D1E-8008-401C-9D4A-08CB73C8DA53}"/>
                </a:ext>
              </a:extLst>
            </p:cNvPr>
            <p:cNvSpPr txBox="1"/>
            <p:nvPr/>
          </p:nvSpPr>
          <p:spPr>
            <a:xfrm>
              <a:off x="5956121" y="1687021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53D3E00-A2D4-254E-83A4-1FD8BFFEB01C}"/>
              </a:ext>
            </a:extLst>
          </p:cNvPr>
          <p:cNvGrpSpPr/>
          <p:nvPr/>
        </p:nvGrpSpPr>
        <p:grpSpPr>
          <a:xfrm rot="245087">
            <a:off x="5971094" y="3116492"/>
            <a:ext cx="1040400" cy="977360"/>
            <a:chOff x="5971094" y="3116492"/>
            <a:chExt cx="1040400" cy="977360"/>
          </a:xfrm>
        </p:grpSpPr>
        <p:pic>
          <p:nvPicPr>
            <p:cNvPr id="30" name="Espace réservé pour une image  3">
              <a:extLst>
                <a:ext uri="{FF2B5EF4-FFF2-40B4-BE49-F238E27FC236}">
                  <a16:creationId xmlns:a16="http://schemas.microsoft.com/office/drawing/2014/main" id="{F0B2418B-B187-FC17-18E5-274E77F87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05" t="-32" r="-9735" b="-22248"/>
            <a:stretch/>
          </p:blipFill>
          <p:spPr>
            <a:xfrm>
              <a:off x="5971094" y="3116492"/>
              <a:ext cx="1040400" cy="9773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 w="15875" cap="flat" cmpd="sng" algn="ctr">
              <a:noFill/>
              <a:prstDash val="solid"/>
            </a:ln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162D1E-8008-401C-9D4A-08CB73C8DA53}"/>
                </a:ext>
              </a:extLst>
            </p:cNvPr>
            <p:cNvSpPr txBox="1"/>
            <p:nvPr/>
          </p:nvSpPr>
          <p:spPr>
            <a:xfrm rot="10554913" flipV="1">
              <a:off x="6385392" y="3293672"/>
              <a:ext cx="232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AECB635-7385-B01A-F3C4-3132E98BDB8E}"/>
              </a:ext>
            </a:extLst>
          </p:cNvPr>
          <p:cNvGrpSpPr/>
          <p:nvPr/>
        </p:nvGrpSpPr>
        <p:grpSpPr>
          <a:xfrm>
            <a:off x="5620555" y="4513517"/>
            <a:ext cx="1040400" cy="977360"/>
            <a:chOff x="5620555" y="4513517"/>
            <a:chExt cx="1040400" cy="977360"/>
          </a:xfrm>
        </p:grpSpPr>
        <p:pic>
          <p:nvPicPr>
            <p:cNvPr id="32" name="Espace réservé pour une image  3">
              <a:extLst>
                <a:ext uri="{FF2B5EF4-FFF2-40B4-BE49-F238E27FC236}">
                  <a16:creationId xmlns:a16="http://schemas.microsoft.com/office/drawing/2014/main" id="{A0FAB699-2AE5-EBB2-F1BA-65E57EC6D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05" t="-32" r="-9735" b="-22248"/>
            <a:stretch/>
          </p:blipFill>
          <p:spPr>
            <a:xfrm>
              <a:off x="5620555" y="4513517"/>
              <a:ext cx="1040400" cy="9773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 w="15875" cap="flat" cmpd="sng" algn="ctr">
              <a:noFill/>
              <a:prstDash val="solid"/>
            </a:ln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162D1E-8008-401C-9D4A-08CB73C8DA53}"/>
                </a:ext>
              </a:extLst>
            </p:cNvPr>
            <p:cNvSpPr txBox="1"/>
            <p:nvPr/>
          </p:nvSpPr>
          <p:spPr>
            <a:xfrm>
              <a:off x="5941552" y="4709810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033260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2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38" name="TextBox 42">
            <a:extLst>
              <a:ext uri="{FF2B5EF4-FFF2-40B4-BE49-F238E27FC236}">
                <a16:creationId xmlns:a16="http://schemas.microsoft.com/office/drawing/2014/main" id="{64D69736-FE0C-51FB-6104-44B51C90FF5D}"/>
              </a:ext>
            </a:extLst>
          </p:cNvPr>
          <p:cNvSpPr txBox="1"/>
          <p:nvPr/>
        </p:nvSpPr>
        <p:spPr>
          <a:xfrm>
            <a:off x="5733613" y="867720"/>
            <a:ext cx="612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sz="1800" dirty="0">
                <a:latin typeface="Quicksand" pitchFamily="2" charset="0"/>
              </a:rPr>
              <a:t>INTRODUCTION GENERALE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49FE5CD-B94A-D03A-435B-E16566DD6E06}"/>
              </a:ext>
            </a:extLst>
          </p:cNvPr>
          <p:cNvGrpSpPr/>
          <p:nvPr/>
        </p:nvGrpSpPr>
        <p:grpSpPr>
          <a:xfrm>
            <a:off x="4720841" y="624916"/>
            <a:ext cx="1040400" cy="977360"/>
            <a:chOff x="4720841" y="624916"/>
            <a:chExt cx="1040400" cy="977360"/>
          </a:xfrm>
        </p:grpSpPr>
        <p:pic>
          <p:nvPicPr>
            <p:cNvPr id="37" name="Espace réservé pour une image  3">
              <a:extLst>
                <a:ext uri="{FF2B5EF4-FFF2-40B4-BE49-F238E27FC236}">
                  <a16:creationId xmlns:a16="http://schemas.microsoft.com/office/drawing/2014/main" id="{5B5ABAFB-C97D-C6AE-8314-05B830475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05" t="-32" r="-9735" b="-22248"/>
            <a:stretch/>
          </p:blipFill>
          <p:spPr>
            <a:xfrm>
              <a:off x="4720841" y="624916"/>
              <a:ext cx="1040400" cy="9773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 w="15875" cap="flat" cmpd="sng" algn="ctr">
              <a:noFill/>
              <a:prstDash val="solid"/>
            </a:ln>
            <a:effectLst/>
          </p:spPr>
        </p:pic>
        <p:sp>
          <p:nvSpPr>
            <p:cNvPr id="39" name="TextBox 61">
              <a:extLst>
                <a:ext uri="{FF2B5EF4-FFF2-40B4-BE49-F238E27FC236}">
                  <a16:creationId xmlns:a16="http://schemas.microsoft.com/office/drawing/2014/main" id="{EE212F93-C063-86E5-9856-AB6FA8FE9FD1}"/>
                </a:ext>
              </a:extLst>
            </p:cNvPr>
            <p:cNvSpPr txBox="1"/>
            <p:nvPr/>
          </p:nvSpPr>
          <p:spPr>
            <a:xfrm>
              <a:off x="5052918" y="821209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TextBox 52">
            <a:extLst>
              <a:ext uri="{FF2B5EF4-FFF2-40B4-BE49-F238E27FC236}">
                <a16:creationId xmlns:a16="http://schemas.microsoft.com/office/drawing/2014/main" id="{4A94849B-292A-B2C0-9F99-3B8DDECDE8AF}"/>
              </a:ext>
            </a:extLst>
          </p:cNvPr>
          <p:cNvSpPr txBox="1"/>
          <p:nvPr/>
        </p:nvSpPr>
        <p:spPr>
          <a:xfrm>
            <a:off x="5801889" y="5656861"/>
            <a:ext cx="47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1800" dirty="0">
                <a:latin typeface="Quicksand" pitchFamily="2" charset="0"/>
              </a:rPr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273715D-5259-50BB-27B8-7420BCFA9D3A}"/>
              </a:ext>
            </a:extLst>
          </p:cNvPr>
          <p:cNvGrpSpPr/>
          <p:nvPr/>
        </p:nvGrpSpPr>
        <p:grpSpPr>
          <a:xfrm>
            <a:off x="4720841" y="5352847"/>
            <a:ext cx="1040400" cy="977360"/>
            <a:chOff x="4720841" y="5352847"/>
            <a:chExt cx="1040400" cy="977360"/>
          </a:xfrm>
        </p:grpSpPr>
        <p:pic>
          <p:nvPicPr>
            <p:cNvPr id="36" name="Espace réservé pour une image  3">
              <a:extLst>
                <a:ext uri="{FF2B5EF4-FFF2-40B4-BE49-F238E27FC236}">
                  <a16:creationId xmlns:a16="http://schemas.microsoft.com/office/drawing/2014/main" id="{DD5643CF-706B-56A1-A48A-9FE924631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05" t="-32" r="-9735" b="-22248"/>
            <a:stretch/>
          </p:blipFill>
          <p:spPr>
            <a:xfrm>
              <a:off x="4720841" y="5352847"/>
              <a:ext cx="1040400" cy="9773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 w="15875" cap="flat" cmpd="sng" algn="ctr">
              <a:noFill/>
              <a:prstDash val="solid"/>
            </a:ln>
            <a:effectLst/>
          </p:spPr>
        </p:pic>
        <p:sp>
          <p:nvSpPr>
            <p:cNvPr id="42" name="TextBox 80">
              <a:extLst>
                <a:ext uri="{FF2B5EF4-FFF2-40B4-BE49-F238E27FC236}">
                  <a16:creationId xmlns:a16="http://schemas.microsoft.com/office/drawing/2014/main" id="{F33593BD-4C30-B996-C604-C72BB730D8C1}"/>
                </a:ext>
              </a:extLst>
            </p:cNvPr>
            <p:cNvSpPr txBox="1"/>
            <p:nvPr/>
          </p:nvSpPr>
          <p:spPr>
            <a:xfrm>
              <a:off x="5056948" y="5549140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5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752D394-A4B9-C827-C12D-5DC6A23B7C3C}"/>
              </a:ext>
            </a:extLst>
          </p:cNvPr>
          <p:cNvSpPr/>
          <p:nvPr/>
        </p:nvSpPr>
        <p:spPr>
          <a:xfrm rot="16200000">
            <a:off x="-10432555" y="3707906"/>
            <a:ext cx="21894800" cy="2642326"/>
          </a:xfrm>
          <a:prstGeom prst="rect">
            <a:avLst/>
          </a:prstGeom>
          <a:noFill/>
          <a:effectLst>
            <a:outerShdw blurRad="800100" dist="762000" dir="5940000" algn="ctr" rotWithShape="0">
              <a:srgbClr val="63679B">
                <a:alpha val="22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3800" b="1" dirty="0">
                <a:solidFill>
                  <a:srgbClr val="F4F6FA"/>
                </a:solidFill>
                <a:latin typeface="+mj-lt"/>
              </a:rPr>
              <a:t>PLAN</a:t>
            </a:r>
            <a:endParaRPr lang="en-US" sz="16600" b="1" dirty="0">
              <a:solidFill>
                <a:srgbClr val="F4F6F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72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1 L 2.5E-6 -3.3333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3.7037E-7 L 0.03894 -3.7037E-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97 0.10417 C 0.04778 0.06134 0.02018 0.01504 0.00325 -0.0027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C 0.02019 0.06203 0.03112 0.11458 0.03594 0.1527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394 C -0.00117 0.0713 -0.00026 0.08519 -0.00325 0.14838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648 C -0.01497 0.03194 -0.02917 0.06852 -0.0651 0.11018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3 -0.01227 C -0.02031 0.02431 -0.04179 0.05232 -0.07539 0.0669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26" grpId="0"/>
      <p:bldP spid="43" grpId="0"/>
      <p:bldP spid="53" grpId="0"/>
      <p:bldP spid="38" grpId="0"/>
      <p:bldP spid="41" grpId="0"/>
      <p:bldP spid="44" grpId="0"/>
      <p:bldP spid="4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F31375-9134-B6B2-8BEB-0D33B43B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20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B3B09E-C26E-60C6-8463-21F516C7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5917722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09A4476-F535-60FB-3F67-761A14CEC1B2}"/>
              </a:ext>
            </a:extLst>
          </p:cNvPr>
          <p:cNvSpPr/>
          <p:nvPr/>
        </p:nvSpPr>
        <p:spPr>
          <a:xfrm>
            <a:off x="8919713" y="386636"/>
            <a:ext cx="978408" cy="68304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DZ"/>
          </a:p>
        </p:txBody>
      </p:sp>
    </p:spTree>
    <p:extLst>
      <p:ext uri="{BB962C8B-B14F-4D97-AF65-F5344CB8AC3E}">
        <p14:creationId xmlns:p14="http://schemas.microsoft.com/office/powerpoint/2010/main" val="1911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F31375-9134-B6B2-8BEB-0D33B43B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21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F30898-2FC7-FA9E-98E8-C6EF3FDFE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0174"/>
            <a:ext cx="12192000" cy="63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F31375-9134-B6B2-8BEB-0D33B43B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22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B63BDE-1FC7-8C43-63EC-DEA55333C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93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E812FCF-E814-1AFC-BB92-3CE3F2A2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4288"/>
            <a:ext cx="12192000" cy="70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F31375-9134-B6B2-8BEB-0D33B43B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24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FAF650-2259-39F4-15C6-63803F07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12317960" cy="59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AAD72A-4E4D-820D-FEF6-5A4B0E2B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1" y="0"/>
            <a:ext cx="1232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00"/>
    </mc:Choice>
    <mc:Fallback xmlns="">
      <p:transition spd="slow" advTm="476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AB7C-4F21-1972-FE6E-D2956DC6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E85084-2F52-7DB6-941A-ED1781EB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87576"/>
            <a:ext cx="10748513" cy="66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00"/>
    </mc:Choice>
    <mc:Fallback xmlns="">
      <p:transition spd="slow" advTm="476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DFAB-1AB6-941D-555E-3B043ABA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7633DC-6412-2013-B223-A66ED94A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66" y="482596"/>
            <a:ext cx="10921042" cy="59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00"/>
    </mc:Choice>
    <mc:Fallback xmlns="">
      <p:transition spd="slow" advTm="476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27F7702-AC17-E795-7584-873BD25E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96468"/>
            <a:ext cx="10489720" cy="66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85F8-629E-E722-07F8-62CACE8D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E7DE28-23D4-C5CC-8207-8E41A623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1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00"/>
    </mc:Choice>
    <mc:Fallback xmlns="">
      <p:transition spd="slow" advTm="476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3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2169D50-A7DA-C7FC-8F42-0FAF9715C2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9926"/>
          <a:stretch/>
        </p:blipFill>
        <p:spPr>
          <a:xfrm>
            <a:off x="0" y="-310550"/>
            <a:ext cx="12192000" cy="6204556"/>
          </a:xfrm>
        </p:spPr>
      </p:pic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C3B5FFFD-3299-570A-444C-66FF86D59616}"/>
              </a:ext>
            </a:extLst>
          </p:cNvPr>
          <p:cNvSpPr/>
          <p:nvPr/>
        </p:nvSpPr>
        <p:spPr>
          <a:xfrm>
            <a:off x="-411056" y="5543354"/>
            <a:ext cx="7832936" cy="1172572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3A047026-FB09-0C7B-A40A-A4033D6A7788}"/>
              </a:ext>
            </a:extLst>
          </p:cNvPr>
          <p:cNvSpPr txBox="1"/>
          <p:nvPr/>
        </p:nvSpPr>
        <p:spPr>
          <a:xfrm>
            <a:off x="1641476" y="6039872"/>
            <a:ext cx="626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B1B1B"/>
                </a:solidFill>
                <a:latin typeface="Quicksand" pitchFamily="2" charset="0"/>
                <a:cs typeface="Arial" panose="020B0604020202020204" pitchFamily="34" charset="0"/>
              </a:rPr>
              <a:t>INTRODUCTION GENERALE</a:t>
            </a:r>
            <a:endParaRPr lang="id-ID" sz="2800" b="1" dirty="0">
              <a:solidFill>
                <a:srgbClr val="1B1B1B"/>
              </a:solidFill>
              <a:latin typeface="Quicksand" pitchFamily="2" charset="0"/>
              <a:cs typeface="Arial" panose="020B0604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EED25DE-7D4D-3720-ED53-90440FC778A5}"/>
              </a:ext>
            </a:extLst>
          </p:cNvPr>
          <p:cNvGrpSpPr/>
          <p:nvPr/>
        </p:nvGrpSpPr>
        <p:grpSpPr>
          <a:xfrm>
            <a:off x="379419" y="5654367"/>
            <a:ext cx="1362328" cy="1243064"/>
            <a:chOff x="435801" y="4886576"/>
            <a:chExt cx="1362328" cy="1243064"/>
          </a:xfrm>
        </p:grpSpPr>
        <p:pic>
          <p:nvPicPr>
            <p:cNvPr id="13" name="Espace réservé pour une image  3">
              <a:extLst>
                <a:ext uri="{FF2B5EF4-FFF2-40B4-BE49-F238E27FC236}">
                  <a16:creationId xmlns:a16="http://schemas.microsoft.com/office/drawing/2014/main" id="{334CD7E0-1AB5-8998-7C7B-E49EA5BA4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101" t="-30530" r="-30101" b="-30530"/>
            <a:stretch/>
          </p:blipFill>
          <p:spPr>
            <a:xfrm>
              <a:off x="435801" y="4886576"/>
              <a:ext cx="1362328" cy="1243064"/>
            </a:xfrm>
            <a:prstGeom prst="ellipse">
              <a:avLst/>
            </a:prstGeom>
            <a:effectLst>
              <a:outerShdw blurRad="482600" dist="266700" dir="5400000" algn="t" rotWithShape="0">
                <a:srgbClr val="63679B">
                  <a:alpha val="36000"/>
                </a:srgbClr>
              </a:outerShdw>
            </a:effectLst>
          </p:spPr>
        </p:pic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8C51666C-CDE3-B6D3-31A4-9392ED28BF2F}"/>
                </a:ext>
              </a:extLst>
            </p:cNvPr>
            <p:cNvSpPr txBox="1"/>
            <p:nvPr/>
          </p:nvSpPr>
          <p:spPr>
            <a:xfrm>
              <a:off x="928842" y="5238739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latin typeface="+mj-lt"/>
                </a:rPr>
                <a:t>1</a:t>
              </a:r>
              <a:endParaRPr lang="en-IN" sz="4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C2D0124-4498-E23A-CC9C-F1659FE5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08" y="-1"/>
            <a:ext cx="9218300" cy="68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0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2F5F93-28F8-36E3-1DA1-DD58541E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6" y="0"/>
            <a:ext cx="10851753" cy="63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CC7495-96B5-49CC-8F8B-6B5892AB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4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AEE7E-50FF-E186-F6A1-236A4A98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5F06B17-186B-A3E6-891E-A705EC89B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29406-220C-66B1-EA41-1BE62D1D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FDC87C-0132-2AA3-7847-F0AA32ED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10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4AF3D-8902-A803-A577-0B1ED332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503DBF-FDEB-0C94-C0CB-2B54769F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12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5002805-3DD5-DE1A-E8A1-FC606E36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7251"/>
            <a:ext cx="12318520" cy="68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9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4A1F5D-8743-C413-65F9-E3C6F73DBF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ar-DZ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BA39F5-2F1C-5381-1E95-720D4FC131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ar-DZ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B8427C-185D-20E4-5C36-B054C371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8"/>
            <a:ext cx="12216163" cy="68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7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965" y="0"/>
            <a:ext cx="11012482" cy="7048500"/>
          </a:xfr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7B9C49-5262-473F-8A3F-D299256EA38F}"/>
              </a:ext>
            </a:extLst>
          </p:cNvPr>
          <p:cNvSpPr/>
          <p:nvPr/>
        </p:nvSpPr>
        <p:spPr>
          <a:xfrm>
            <a:off x="-279401" y="5638435"/>
            <a:ext cx="8774815" cy="928730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B36718C-D27B-F21F-4FA2-1E8780A53008}"/>
              </a:ext>
            </a:extLst>
          </p:cNvPr>
          <p:cNvGrpSpPr/>
          <p:nvPr/>
        </p:nvGrpSpPr>
        <p:grpSpPr>
          <a:xfrm>
            <a:off x="266561" y="5579877"/>
            <a:ext cx="1038528" cy="947611"/>
            <a:chOff x="597701" y="4928636"/>
            <a:chExt cx="1038528" cy="947611"/>
          </a:xfrm>
        </p:grpSpPr>
        <p:pic>
          <p:nvPicPr>
            <p:cNvPr id="14" name="Espace réservé pour une image  3">
              <a:extLst>
                <a:ext uri="{FF2B5EF4-FFF2-40B4-BE49-F238E27FC236}">
                  <a16:creationId xmlns:a16="http://schemas.microsoft.com/office/drawing/2014/main" id="{90B93CDE-9E0C-0540-B0B9-6A769D6BD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430" t="-16790" r="-16430" b="-16790"/>
            <a:stretch/>
          </p:blipFill>
          <p:spPr>
            <a:xfrm>
              <a:off x="597701" y="4928636"/>
              <a:ext cx="1038528" cy="947611"/>
            </a:xfrm>
            <a:prstGeom prst="ellipse">
              <a:avLst/>
            </a:prstGeom>
            <a:effectLst>
              <a:outerShdw blurRad="482600" dist="266700" dir="5400000" algn="t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162D1E-8008-401C-9D4A-08CB73C8DA53}"/>
                </a:ext>
              </a:extLst>
            </p:cNvPr>
            <p:cNvSpPr txBox="1"/>
            <p:nvPr/>
          </p:nvSpPr>
          <p:spPr>
            <a:xfrm>
              <a:off x="924794" y="5186011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5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42</a:t>
            </a:r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BDB3270E-C01D-94F2-75DB-0A3FE6DFD623}"/>
              </a:ext>
            </a:extLst>
          </p:cNvPr>
          <p:cNvSpPr txBox="1"/>
          <p:nvPr/>
        </p:nvSpPr>
        <p:spPr>
          <a:xfrm>
            <a:off x="1305089" y="5889980"/>
            <a:ext cx="66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Quicksand" pitchFamily="2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727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8CEEF21A-3C7A-87B1-080C-3E4A272A13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F4B21CD-01D3-79E6-D284-1054E8B10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578393">
            <a:off x="-246915" y="2629024"/>
            <a:ext cx="1125206" cy="1021170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9F0B610-155E-5F99-9489-648348203E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2094">
            <a:off x="-934684" y="4542060"/>
            <a:ext cx="4312997" cy="3914483"/>
          </a:xfrm>
          <a:prstGeom prst="rect">
            <a:avLst/>
          </a:prstGeom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C0116F6-9E3B-E9D0-C8E7-4862EFF02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680565" y="4769818"/>
            <a:ext cx="4842124" cy="43944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6664F06-770E-A741-CA11-C1631840D8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100000">
            <a:off x="8946933" y="-1486857"/>
            <a:ext cx="4312997" cy="391422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1E35691-4F84-8CFA-DF6E-9DE5A74499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31162">
            <a:off x="10436356" y="4453800"/>
            <a:ext cx="913823" cy="82933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3256230-4E1A-15C5-36F0-DAF7B8534A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698149">
            <a:off x="9698645" y="3449754"/>
            <a:ext cx="652497" cy="592168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83DC923-043E-CFF3-1ECA-20E1352391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467594">
            <a:off x="2403098" y="3475758"/>
            <a:ext cx="584481" cy="530441"/>
          </a:xfrm>
          <a:prstGeom prst="rect">
            <a:avLst/>
          </a:prstGeom>
          <a:ln>
            <a:noFill/>
          </a:ln>
          <a:effectLst>
            <a:outerShdw blurRad="673100" sx="102000" sy="102000" algn="ctr" rotWithShape="0">
              <a:prstClr val="black">
                <a:alpha val="8000"/>
              </a:prstClr>
            </a:outerShdw>
          </a:effectLst>
        </p:spPr>
      </p:pic>
      <p:sp>
        <p:nvSpPr>
          <p:cNvPr id="13" name="ZoneTexte 12"/>
          <p:cNvSpPr txBox="1"/>
          <p:nvPr/>
        </p:nvSpPr>
        <p:spPr>
          <a:xfrm>
            <a:off x="2384581" y="3123141"/>
            <a:ext cx="7806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Quicksand" pitchFamily="2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283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52 -0.2213 L 2.916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1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1401 0.25138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5" y="12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-0.11667 0.31042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15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6562 0.27963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139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29036 0.54491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2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0276 0.40394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20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21484 0.39121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0486B0C0-47D1-050A-B74A-691CBF5565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420"/>
          <a:stretch/>
        </p:blipFill>
        <p:spPr>
          <a:xfrm>
            <a:off x="0" y="0"/>
            <a:ext cx="12192000" cy="5932944"/>
          </a:xfrm>
        </p:spPr>
      </p:pic>
      <p:sp>
        <p:nvSpPr>
          <p:cNvPr id="24" name="Rectangle: Rounded Corners 21">
            <a:extLst>
              <a:ext uri="{FF2B5EF4-FFF2-40B4-BE49-F238E27FC236}">
                <a16:creationId xmlns:a16="http://schemas.microsoft.com/office/drawing/2014/main" id="{B37E4C8F-1389-CDF5-244C-CB1E93ACF199}"/>
              </a:ext>
            </a:extLst>
          </p:cNvPr>
          <p:cNvSpPr/>
          <p:nvPr/>
        </p:nvSpPr>
        <p:spPr>
          <a:xfrm>
            <a:off x="-444219" y="5471159"/>
            <a:ext cx="7003816" cy="1239881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9BD42573-5236-88A0-8371-CBDADBD579C0}"/>
              </a:ext>
            </a:extLst>
          </p:cNvPr>
          <p:cNvSpPr txBox="1"/>
          <p:nvPr/>
        </p:nvSpPr>
        <p:spPr>
          <a:xfrm>
            <a:off x="1494638" y="5907011"/>
            <a:ext cx="49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Quicksand" pitchFamily="2" charset="0"/>
                <a:cs typeface="Arial" panose="020B0604020202020204" pitchFamily="34" charset="0"/>
              </a:rPr>
              <a:t>CADRE GÉNÉRAL DU PROJET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FCFDFBC-35A7-CFAF-CD79-3C8B10B537BA}"/>
              </a:ext>
            </a:extLst>
          </p:cNvPr>
          <p:cNvGrpSpPr/>
          <p:nvPr/>
        </p:nvGrpSpPr>
        <p:grpSpPr>
          <a:xfrm>
            <a:off x="448934" y="5727226"/>
            <a:ext cx="1040400" cy="949319"/>
            <a:chOff x="448934" y="5727226"/>
            <a:chExt cx="1040400" cy="949319"/>
          </a:xfrm>
        </p:grpSpPr>
        <p:pic>
          <p:nvPicPr>
            <p:cNvPr id="27" name="Espace réservé pour une image  3">
              <a:extLst>
                <a:ext uri="{FF2B5EF4-FFF2-40B4-BE49-F238E27FC236}">
                  <a16:creationId xmlns:a16="http://schemas.microsoft.com/office/drawing/2014/main" id="{58AF797B-8C69-4274-A320-BEC363A87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507" t="-1" r="-11507" b="-23678"/>
            <a:stretch/>
          </p:blipFill>
          <p:spPr>
            <a:xfrm>
              <a:off x="448934" y="5727226"/>
              <a:ext cx="1040400" cy="949319"/>
            </a:xfrm>
            <a:prstGeom prst="ellipse">
              <a:avLst/>
            </a:prstGeom>
            <a:effectLst>
              <a:outerShdw blurRad="482600" dist="266700" dir="5400000" algn="t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EAD22942-3899-7E3B-15DF-352614DA76DA}"/>
                </a:ext>
              </a:extLst>
            </p:cNvPr>
            <p:cNvSpPr txBox="1"/>
            <p:nvPr/>
          </p:nvSpPr>
          <p:spPr>
            <a:xfrm>
              <a:off x="740718" y="5876234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TextBox 10">
            <a:extLst>
              <a:ext uri="{FF2B5EF4-FFF2-40B4-BE49-F238E27FC236}">
                <a16:creationId xmlns:a16="http://schemas.microsoft.com/office/drawing/2014/main" id="{2CA6F49C-5D9B-E0A4-CB45-F676F4749EF8}"/>
              </a:ext>
            </a:extLst>
          </p:cNvPr>
          <p:cNvSpPr txBox="1"/>
          <p:nvPr/>
        </p:nvSpPr>
        <p:spPr>
          <a:xfrm flipH="1">
            <a:off x="11162003" y="6148480"/>
            <a:ext cx="733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4</a:t>
            </a:fld>
            <a:endParaRPr lang="id-ID" sz="1400" i="0" dirty="0"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8AEEE4FD-6195-B957-94FA-B14327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blurRad="990600" dist="304800" dir="13680000" sx="94000" sy="94000" algn="ctr" rotWithShape="0">
              <a:srgbClr val="000000"/>
            </a:outerShdw>
          </a:effec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40E1F06-B0C9-2F62-606A-8670F73F05B8}"/>
              </a:ext>
            </a:extLst>
          </p:cNvPr>
          <p:cNvSpPr/>
          <p:nvPr/>
        </p:nvSpPr>
        <p:spPr>
          <a:xfrm rot="16200000">
            <a:off x="-10432555" y="2802606"/>
            <a:ext cx="21894800" cy="1718419"/>
          </a:xfrm>
          <a:prstGeom prst="rect">
            <a:avLst/>
          </a:prstGeom>
          <a:noFill/>
          <a:effectLst>
            <a:outerShdw blurRad="863600" dist="660400" dir="6720000" algn="ctr" rotWithShape="0">
              <a:srgbClr val="000000">
                <a:alpha val="1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8800" b="1" dirty="0" err="1">
                <a:solidFill>
                  <a:srgbClr val="F8FAFF">
                    <a:alpha val="39000"/>
                  </a:srgbClr>
                </a:solidFill>
                <a:latin typeface="+mj-lt"/>
              </a:rPr>
              <a:t>Problematiques</a:t>
            </a:r>
            <a:endParaRPr lang="en-US" sz="9600" b="1" dirty="0">
              <a:solidFill>
                <a:srgbClr val="F8FAFF">
                  <a:alpha val="39000"/>
                </a:srgbClr>
              </a:solidFill>
              <a:latin typeface="+mj-l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63079EF-5F46-7E23-63A4-564C6DEFBDF7}"/>
              </a:ext>
            </a:extLst>
          </p:cNvPr>
          <p:cNvSpPr txBox="1"/>
          <p:nvPr/>
        </p:nvSpPr>
        <p:spPr>
          <a:xfrm>
            <a:off x="4249271" y="809856"/>
            <a:ext cx="369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Problématiques</a:t>
            </a:r>
            <a:endParaRPr lang="en-US" sz="28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0" dirty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8</a:t>
            </a:r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5D516142-068E-7922-7114-2AB9AFF0E651}"/>
              </a:ext>
            </a:extLst>
          </p:cNvPr>
          <p:cNvSpPr txBox="1"/>
          <p:nvPr/>
        </p:nvSpPr>
        <p:spPr>
          <a:xfrm>
            <a:off x="1057993" y="2262071"/>
            <a:ext cx="293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Fiabilité et traçabilité des transactions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293D17D-7F40-3E3C-92CA-062FB2F317CC}"/>
              </a:ext>
            </a:extLst>
          </p:cNvPr>
          <p:cNvSpPr txBox="1"/>
          <p:nvPr/>
        </p:nvSpPr>
        <p:spPr>
          <a:xfrm>
            <a:off x="1288973" y="4406903"/>
            <a:ext cx="2567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Manque d'interopérabilité entre les systèmes :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64211A64-1E4B-93FC-52FD-75306F24E0AF}"/>
              </a:ext>
            </a:extLst>
          </p:cNvPr>
          <p:cNvSpPr txBox="1"/>
          <p:nvPr/>
        </p:nvSpPr>
        <p:spPr>
          <a:xfrm>
            <a:off x="8503863" y="2163463"/>
            <a:ext cx="313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Sécurisation des données sensibles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B4FADA46-F3FA-806B-0C90-32EA65991362}"/>
              </a:ext>
            </a:extLst>
          </p:cNvPr>
          <p:cNvSpPr txBox="1"/>
          <p:nvPr/>
        </p:nvSpPr>
        <p:spPr>
          <a:xfrm>
            <a:off x="8316974" y="4397078"/>
            <a:ext cx="32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Complexité des solutions blockchain existantes :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248A3A-3286-4E76-39C6-832972601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08753" y="3804548"/>
            <a:ext cx="1963877" cy="202393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61B0868-6A93-D909-A53D-3527CA9A6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6464180" y="3804548"/>
            <a:ext cx="1963877" cy="2023934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32B80264-565B-146D-D560-B2D852E16143}"/>
              </a:ext>
            </a:extLst>
          </p:cNvPr>
          <p:cNvSpPr/>
          <p:nvPr/>
        </p:nvSpPr>
        <p:spPr>
          <a:xfrm>
            <a:off x="5572954" y="3327552"/>
            <a:ext cx="996860" cy="996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482600" sx="102000" sy="102000" algn="ctr" rotWithShape="0">
              <a:srgbClr val="63679B">
                <a:alpha val="2078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59" name="Graphique 58">
            <a:extLst>
              <a:ext uri="{FF2B5EF4-FFF2-40B4-BE49-F238E27FC236}">
                <a16:creationId xmlns:a16="http://schemas.microsoft.com/office/drawing/2014/main" id="{BB044BA8-45E9-7A67-E1EB-9A30788E4D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2797" y="3438926"/>
            <a:ext cx="734886" cy="734886"/>
          </a:xfrm>
          <a:prstGeom prst="rect">
            <a:avLst/>
          </a:prstGeom>
        </p:spPr>
      </p:pic>
      <p:sp>
        <p:nvSpPr>
          <p:cNvPr id="60" name="TextBox 2">
            <a:extLst>
              <a:ext uri="{FF2B5EF4-FFF2-40B4-BE49-F238E27FC236}">
                <a16:creationId xmlns:a16="http://schemas.microsoft.com/office/drawing/2014/main" id="{EC71EB4B-EA68-3660-9E01-9060BAE0031E}"/>
              </a:ext>
            </a:extLst>
          </p:cNvPr>
          <p:cNvSpPr txBox="1"/>
          <p:nvPr/>
        </p:nvSpPr>
        <p:spPr>
          <a:xfrm>
            <a:off x="3460387" y="1779553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61" name="TextBox 2">
            <a:extLst>
              <a:ext uri="{FF2B5EF4-FFF2-40B4-BE49-F238E27FC236}">
                <a16:creationId xmlns:a16="http://schemas.microsoft.com/office/drawing/2014/main" id="{8AB03FD4-8F9E-9196-3EF8-F21929ED705E}"/>
              </a:ext>
            </a:extLst>
          </p:cNvPr>
          <p:cNvSpPr txBox="1"/>
          <p:nvPr/>
        </p:nvSpPr>
        <p:spPr>
          <a:xfrm>
            <a:off x="3433872" y="3872826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1B1B1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79F933ED-C67E-2ED2-524A-A6B032C4C2B0}"/>
              </a:ext>
            </a:extLst>
          </p:cNvPr>
          <p:cNvSpPr txBox="1"/>
          <p:nvPr/>
        </p:nvSpPr>
        <p:spPr>
          <a:xfrm>
            <a:off x="8311535" y="1763158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E5393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7857A8AE-6432-4DBD-E0F1-1A8C9B75E382}"/>
              </a:ext>
            </a:extLst>
          </p:cNvPr>
          <p:cNvSpPr txBox="1"/>
          <p:nvPr/>
        </p:nvSpPr>
        <p:spPr>
          <a:xfrm>
            <a:off x="8285020" y="3856431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80A93F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C747172-57E7-D0B9-4905-2BBC1204B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02122" y="1736517"/>
            <a:ext cx="1963877" cy="202393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AF5B51E-9578-F305-9177-F5B18DABAF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79368" y="1736514"/>
            <a:ext cx="1963877" cy="202393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E9C7FCB-FBE0-89B5-0A5A-7F2A81128953}"/>
              </a:ext>
            </a:extLst>
          </p:cNvPr>
          <p:cNvGrpSpPr/>
          <p:nvPr/>
        </p:nvGrpSpPr>
        <p:grpSpPr>
          <a:xfrm>
            <a:off x="170136" y="71812"/>
            <a:ext cx="11807077" cy="640950"/>
            <a:chOff x="184103" y="92132"/>
            <a:chExt cx="11807077" cy="640950"/>
          </a:xfrm>
        </p:grpSpPr>
        <p:sp>
          <p:nvSpPr>
            <p:cNvPr id="3" name="TextBox 11">
              <a:extLst>
                <a:ext uri="{FF2B5EF4-FFF2-40B4-BE49-F238E27FC236}">
                  <a16:creationId xmlns:a16="http://schemas.microsoft.com/office/drawing/2014/main" id="{56A0A1E6-D5A0-10AC-B47B-E61463349F6F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b="1" dirty="0">
                  <a:solidFill>
                    <a:srgbClr val="2C4166"/>
                  </a:solidFill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369B043-2061-3391-C746-A70FB803F354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59F02583-616C-A77B-9CC0-04EBF215305B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A410333B-23D8-E26C-0532-C1FD650FE857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EB986FF-69D6-D7F6-50FD-E4DB3FC14A9B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700D839E-E177-708D-36C7-7AE6D2121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4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5E-6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56E-17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7" grpId="0"/>
      <p:bldP spid="7" grpId="1"/>
      <p:bldP spid="43" grpId="0"/>
      <p:bldP spid="44" grpId="0"/>
      <p:bldP spid="45" grpId="0"/>
      <p:bldP spid="46" grpId="0"/>
      <p:bldP spid="57" grpId="0" animBg="1"/>
      <p:bldP spid="60" grpId="0"/>
      <p:bldP spid="61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8AEEE4FD-6195-B957-94FA-B14327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40E1F06-B0C9-2F62-606A-8670F73F05B8}"/>
              </a:ext>
            </a:extLst>
          </p:cNvPr>
          <p:cNvSpPr/>
          <p:nvPr/>
        </p:nvSpPr>
        <p:spPr>
          <a:xfrm rot="16200000">
            <a:off x="-10432555" y="2340653"/>
            <a:ext cx="21894800" cy="2642326"/>
          </a:xfrm>
          <a:prstGeom prst="rect">
            <a:avLst/>
          </a:prstGeom>
          <a:noFill/>
          <a:effectLst>
            <a:outerShdw blurRad="863600" dist="660400" dir="6720000" algn="ctr" rotWithShape="0">
              <a:srgbClr val="000000">
                <a:alpha val="1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3800" b="1" dirty="0">
                <a:solidFill>
                  <a:srgbClr val="F8FAFF">
                    <a:alpha val="39000"/>
                  </a:srgbClr>
                </a:solidFill>
                <a:latin typeface="+mj-lt"/>
              </a:rPr>
              <a:t>SOLUTION</a:t>
            </a:r>
            <a:endParaRPr lang="en-US" sz="16600" b="1" dirty="0">
              <a:solidFill>
                <a:srgbClr val="F8FAFF">
                  <a:alpha val="39000"/>
                </a:srgbClr>
              </a:solidFill>
              <a:latin typeface="+mj-l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63079EF-5F46-7E23-63A4-564C6DEFBDF7}"/>
              </a:ext>
            </a:extLst>
          </p:cNvPr>
          <p:cNvSpPr txBox="1"/>
          <p:nvPr/>
        </p:nvSpPr>
        <p:spPr>
          <a:xfrm>
            <a:off x="4249271" y="809856"/>
            <a:ext cx="369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Solutions </a:t>
            </a:r>
            <a:r>
              <a:rPr lang="en-US" sz="2800" b="1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propos</a:t>
            </a:r>
            <a:r>
              <a:rPr lang="fr-FR" sz="28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é</a:t>
            </a:r>
            <a:r>
              <a:rPr lang="en-US" sz="2800" b="1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0" dirty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9</a:t>
            </a:r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5D516142-068E-7922-7114-2AB9AFF0E651}"/>
              </a:ext>
            </a:extLst>
          </p:cNvPr>
          <p:cNvSpPr txBox="1"/>
          <p:nvPr/>
        </p:nvSpPr>
        <p:spPr>
          <a:xfrm>
            <a:off x="427384" y="2322997"/>
            <a:ext cx="34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Utilisation d'Hedera </a:t>
            </a:r>
            <a:r>
              <a:rPr lang="fr-FR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Hashgraph</a:t>
            </a:r>
            <a:endParaRPr lang="fr-FR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293D17D-7F40-3E3C-92CA-062FB2F317CC}"/>
              </a:ext>
            </a:extLst>
          </p:cNvPr>
          <p:cNvSpPr txBox="1"/>
          <p:nvPr/>
        </p:nvSpPr>
        <p:spPr>
          <a:xfrm>
            <a:off x="581948" y="4406903"/>
            <a:ext cx="32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Traçabilité optimisée et </a:t>
            </a:r>
            <a:r>
              <a:rPr lang="fr-FR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auditabilité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64211A64-1E4B-93FC-52FD-75306F24E0AF}"/>
              </a:ext>
            </a:extLst>
          </p:cNvPr>
          <p:cNvSpPr txBox="1"/>
          <p:nvPr/>
        </p:nvSpPr>
        <p:spPr>
          <a:xfrm>
            <a:off x="8268750" y="2322997"/>
            <a:ext cx="32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Signature numérique via </a:t>
            </a:r>
            <a:r>
              <a:rPr lang="fr-FR" dirty="0" err="1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MetaMask</a:t>
            </a: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B4FADA46-F3FA-806B-0C90-32EA65991362}"/>
              </a:ext>
            </a:extLst>
          </p:cNvPr>
          <p:cNvSpPr txBox="1"/>
          <p:nvPr/>
        </p:nvSpPr>
        <p:spPr>
          <a:xfrm>
            <a:off x="8316974" y="4397078"/>
            <a:ext cx="32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dirty="0">
                <a:solidFill>
                  <a:srgbClr val="2C4166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Architecture modulaire avec Web3 et MongoDB</a:t>
            </a:r>
            <a:endParaRPr lang="en-US" sz="1100" dirty="0">
              <a:solidFill>
                <a:srgbClr val="2C4166"/>
              </a:solidFill>
              <a:latin typeface="Quicksan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248A3A-3286-4E76-39C6-832972601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08753" y="3804548"/>
            <a:ext cx="1963877" cy="202393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61B0868-6A93-D909-A53D-3527CA9A6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6464180" y="3804548"/>
            <a:ext cx="1963877" cy="2023934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32B80264-565B-146D-D560-B2D852E16143}"/>
              </a:ext>
            </a:extLst>
          </p:cNvPr>
          <p:cNvSpPr/>
          <p:nvPr/>
        </p:nvSpPr>
        <p:spPr>
          <a:xfrm>
            <a:off x="5572954" y="3327552"/>
            <a:ext cx="996860" cy="996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482600" sx="102000" sy="102000" algn="ctr" rotWithShape="0">
              <a:srgbClr val="63679B">
                <a:alpha val="2078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59" name="Graphique 58">
            <a:extLst>
              <a:ext uri="{FF2B5EF4-FFF2-40B4-BE49-F238E27FC236}">
                <a16:creationId xmlns:a16="http://schemas.microsoft.com/office/drawing/2014/main" id="{BB044BA8-45E9-7A67-E1EB-9A30788E4D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292" y="3572890"/>
            <a:ext cx="506184" cy="506184"/>
          </a:xfrm>
          <a:prstGeom prst="rect">
            <a:avLst/>
          </a:prstGeom>
        </p:spPr>
      </p:pic>
      <p:sp>
        <p:nvSpPr>
          <p:cNvPr id="60" name="TextBox 2">
            <a:extLst>
              <a:ext uri="{FF2B5EF4-FFF2-40B4-BE49-F238E27FC236}">
                <a16:creationId xmlns:a16="http://schemas.microsoft.com/office/drawing/2014/main" id="{EC71EB4B-EA68-3660-9E01-9060BAE0031E}"/>
              </a:ext>
            </a:extLst>
          </p:cNvPr>
          <p:cNvSpPr txBox="1"/>
          <p:nvPr/>
        </p:nvSpPr>
        <p:spPr>
          <a:xfrm>
            <a:off x="3460387" y="1779553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FF922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61" name="TextBox 2">
            <a:extLst>
              <a:ext uri="{FF2B5EF4-FFF2-40B4-BE49-F238E27FC236}">
                <a16:creationId xmlns:a16="http://schemas.microsoft.com/office/drawing/2014/main" id="{8AB03FD4-8F9E-9196-3EF8-F21929ED705E}"/>
              </a:ext>
            </a:extLst>
          </p:cNvPr>
          <p:cNvSpPr txBox="1"/>
          <p:nvPr/>
        </p:nvSpPr>
        <p:spPr>
          <a:xfrm>
            <a:off x="3433872" y="3872826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1B1B1B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79F933ED-C67E-2ED2-524A-A6B032C4C2B0}"/>
              </a:ext>
            </a:extLst>
          </p:cNvPr>
          <p:cNvSpPr txBox="1"/>
          <p:nvPr/>
        </p:nvSpPr>
        <p:spPr>
          <a:xfrm>
            <a:off x="8311535" y="1763158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E53935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7857A8AE-6432-4DBD-E0F1-1A8C9B75E382}"/>
              </a:ext>
            </a:extLst>
          </p:cNvPr>
          <p:cNvSpPr txBox="1"/>
          <p:nvPr/>
        </p:nvSpPr>
        <p:spPr>
          <a:xfrm>
            <a:off x="8285020" y="3856431"/>
            <a:ext cx="42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3600" b="1" dirty="0">
                <a:solidFill>
                  <a:srgbClr val="80A93F"/>
                </a:solidFill>
                <a:latin typeface="Quicksan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C747172-57E7-D0B9-4905-2BBC1204B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02122" y="1736517"/>
            <a:ext cx="1963877" cy="202393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AF5B51E-9578-F305-9177-F5B18DABAF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2741" y="1763063"/>
            <a:ext cx="1963877" cy="202393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4271E20-179C-9C32-4C6F-B53FE8A8056B}"/>
              </a:ext>
            </a:extLst>
          </p:cNvPr>
          <p:cNvGrpSpPr/>
          <p:nvPr/>
        </p:nvGrpSpPr>
        <p:grpSpPr>
          <a:xfrm>
            <a:off x="170136" y="71812"/>
            <a:ext cx="11807077" cy="640950"/>
            <a:chOff x="184103" y="92132"/>
            <a:chExt cx="11807077" cy="640950"/>
          </a:xfrm>
        </p:grpSpPr>
        <p:sp>
          <p:nvSpPr>
            <p:cNvPr id="3" name="TextBox 11">
              <a:extLst>
                <a:ext uri="{FF2B5EF4-FFF2-40B4-BE49-F238E27FC236}">
                  <a16:creationId xmlns:a16="http://schemas.microsoft.com/office/drawing/2014/main" id="{D53FA67F-4E4C-AFF9-6C59-2EC4DE8F49F5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b="1" dirty="0">
                  <a:solidFill>
                    <a:srgbClr val="2C4166"/>
                  </a:solidFill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94C84AE-A889-132F-211B-B0FC3E3F934F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8BA26E69-E06E-7B47-939F-95AD982B0E28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83A50DDC-C69E-0FF2-DE2B-320EB6904DEA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E34CA06B-3C55-09E8-119F-6584F67A52E1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5F858D9-DAB1-B018-8FCC-92D827A86AFD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5E-6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56E-17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7" grpId="0"/>
      <p:bldP spid="7" grpId="1"/>
      <p:bldP spid="43" grpId="0"/>
      <p:bldP spid="44" grpId="0"/>
      <p:bldP spid="45" grpId="0"/>
      <p:bldP spid="46" grpId="0"/>
      <p:bldP spid="57" grpId="0" animBg="1"/>
      <p:bldP spid="60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BA180B-5B98-4FD3-BCC2-300C2D1285B4}"/>
              </a:ext>
            </a:extLst>
          </p:cNvPr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rgbClr val="2C4166"/>
                </a:solidFill>
                <a:latin typeface="Raleway" panose="020B0503030101060003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7</a:t>
            </a:fld>
            <a:endParaRPr lang="id-ID" sz="1400" i="0" dirty="0">
              <a:solidFill>
                <a:srgbClr val="2C4166"/>
              </a:solidFill>
              <a:latin typeface="Raleway" panose="020B0503030101060003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pic>
        <p:nvPicPr>
          <p:cNvPr id="16" name="Espace réservé pour une image  15" descr="Une image contenant personne, habits, costume, main&#10;&#10;Description générée automatiquement">
            <a:extLst>
              <a:ext uri="{FF2B5EF4-FFF2-40B4-BE49-F238E27FC236}">
                <a16:creationId xmlns:a16="http://schemas.microsoft.com/office/drawing/2014/main" id="{A4741900-1467-7502-EC32-7C4A1E99B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94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0D55EA4A-AA6C-B935-833B-2A6CFE9F146C}"/>
              </a:ext>
            </a:extLst>
          </p:cNvPr>
          <p:cNvSpPr/>
          <p:nvPr/>
        </p:nvSpPr>
        <p:spPr>
          <a:xfrm>
            <a:off x="-279401" y="5180973"/>
            <a:ext cx="10835174" cy="1225666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76953B0F-7A63-D8F3-856D-3143728CAA65}"/>
              </a:ext>
            </a:extLst>
          </p:cNvPr>
          <p:cNvSpPr txBox="1"/>
          <p:nvPr/>
        </p:nvSpPr>
        <p:spPr>
          <a:xfrm>
            <a:off x="1636227" y="5606420"/>
            <a:ext cx="902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Quicksand" pitchFamily="2" charset="0"/>
                <a:cs typeface="Arial" panose="020B0604020202020204" pitchFamily="34" charset="0"/>
              </a:rPr>
              <a:t>ARCHITECTURE ET FONCTIONNEMENT DES OUTILS UTILSES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75835B1-C2C0-C2B9-94E1-77ABCDF59A31}"/>
              </a:ext>
            </a:extLst>
          </p:cNvPr>
          <p:cNvGrpSpPr/>
          <p:nvPr/>
        </p:nvGrpSpPr>
        <p:grpSpPr>
          <a:xfrm>
            <a:off x="444754" y="5180973"/>
            <a:ext cx="1191474" cy="1087166"/>
            <a:chOff x="521228" y="4924695"/>
            <a:chExt cx="1191474" cy="1087166"/>
          </a:xfrm>
        </p:grpSpPr>
        <p:pic>
          <p:nvPicPr>
            <p:cNvPr id="8" name="Espace réservé pour une image  3">
              <a:extLst>
                <a:ext uri="{FF2B5EF4-FFF2-40B4-BE49-F238E27FC236}">
                  <a16:creationId xmlns:a16="http://schemas.microsoft.com/office/drawing/2014/main" id="{7C22E190-8885-D57D-CEE7-DD3112A29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582" t="-21969" r="-21582" b="-21969"/>
            <a:stretch/>
          </p:blipFill>
          <p:spPr>
            <a:xfrm>
              <a:off x="521228" y="4924695"/>
              <a:ext cx="1191474" cy="1087166"/>
            </a:xfrm>
            <a:prstGeom prst="ellipse">
              <a:avLst/>
            </a:prstGeom>
            <a:effectLst>
              <a:outerShdw blurRad="482600" dist="266700" dir="5400000" algn="t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332B0EC-E65E-92CE-DC6C-3AA4620A82CC}"/>
                </a:ext>
              </a:extLst>
            </p:cNvPr>
            <p:cNvSpPr txBox="1"/>
            <p:nvPr/>
          </p:nvSpPr>
          <p:spPr>
            <a:xfrm>
              <a:off x="928842" y="5238739"/>
              <a:ext cx="376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IN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17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349FB3F7-3984-628F-CD7C-CD172B4D1BA4}"/>
              </a:ext>
            </a:extLst>
          </p:cNvPr>
          <p:cNvGrpSpPr/>
          <p:nvPr/>
        </p:nvGrpSpPr>
        <p:grpSpPr>
          <a:xfrm>
            <a:off x="170136" y="71812"/>
            <a:ext cx="11807077" cy="640950"/>
            <a:chOff x="184103" y="92132"/>
            <a:chExt cx="11807077" cy="640950"/>
          </a:xfrm>
        </p:grpSpPr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8242B4AC-5BF5-2172-282F-D5F6AC46D9AA}"/>
                </a:ext>
              </a:extLst>
            </p:cNvPr>
            <p:cNvSpPr txBox="1"/>
            <p:nvPr/>
          </p:nvSpPr>
          <p:spPr>
            <a:xfrm>
              <a:off x="184103" y="136216"/>
              <a:ext cx="25799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b="1" dirty="0">
                  <a:latin typeface="Quicksand" pitchFamily="2" charset="0"/>
                </a:rPr>
                <a:t>CADRE GÉNÉRAL DU PROJET</a:t>
              </a: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9E18493E-744A-F6C7-7FAD-78190CCB362A}"/>
                </a:ext>
              </a:extLst>
            </p:cNvPr>
            <p:cNvSpPr txBox="1"/>
            <p:nvPr/>
          </p:nvSpPr>
          <p:spPr>
            <a:xfrm>
              <a:off x="2493827" y="95343"/>
              <a:ext cx="317376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solidFill>
                    <a:schemeClr val="accent1">
                      <a:lumMod val="50000"/>
                    </a:schemeClr>
                  </a:solidFill>
                  <a:latin typeface="Quicksand" pitchFamily="2" charset="0"/>
                </a:rPr>
                <a:t>ARCHITECTURE ET FONCTIONNEMENT DES OUTILS 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3A768913-BCFB-74EB-9E5A-8DE8793D2780}"/>
                </a:ext>
              </a:extLst>
            </p:cNvPr>
            <p:cNvSpPr txBox="1"/>
            <p:nvPr/>
          </p:nvSpPr>
          <p:spPr>
            <a:xfrm>
              <a:off x="5666512" y="92132"/>
              <a:ext cx="2579936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fr-FR" sz="1100" dirty="0">
                  <a:latin typeface="Quicksand" pitchFamily="2" charset="0"/>
                </a:rPr>
                <a:t>ANALYSE ET SPÉCIFICATION DES BESOINS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8963B00B-8A84-8914-CEED-2458C942A353}"/>
                </a:ext>
              </a:extLst>
            </p:cNvPr>
            <p:cNvSpPr txBox="1"/>
            <p:nvPr/>
          </p:nvSpPr>
          <p:spPr>
            <a:xfrm>
              <a:off x="8031447" y="124319"/>
              <a:ext cx="1363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fr-FR" sz="1100" dirty="0">
                  <a:latin typeface="Quicksand" pitchFamily="2" charset="0"/>
                </a:rPr>
                <a:t>RÉALISATION</a:t>
              </a: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81F90714-AC9B-4388-370C-C7F0239D31CB}"/>
                </a:ext>
              </a:extLst>
            </p:cNvPr>
            <p:cNvSpPr txBox="1"/>
            <p:nvPr/>
          </p:nvSpPr>
          <p:spPr>
            <a:xfrm>
              <a:off x="9275533" y="97523"/>
              <a:ext cx="2715647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Aft>
                  <a:spcPts val="1200"/>
                </a:spcAft>
                <a:defRPr sz="1200">
                  <a:solidFill>
                    <a:schemeClr val="bg1">
                      <a:lumMod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100" dirty="0">
                  <a:latin typeface="Quicksand" pitchFamily="2" charset="0"/>
                </a:rPr>
                <a:t>CONCLUSION ET PISTES D’AMELIORATIONS</a:t>
              </a:r>
            </a:p>
            <a:p>
              <a:pPr algn="ctr">
                <a:lnSpc>
                  <a:spcPct val="100000"/>
                </a:lnSpc>
              </a:pPr>
              <a:endParaRPr lang="fr-FR" sz="1100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endParaRP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1CF435A4-702E-DF2A-95C5-581361D04215}"/>
                </a:ext>
              </a:extLst>
            </p:cNvPr>
            <p:cNvCxnSpPr>
              <a:cxnSpLocks/>
            </p:cNvCxnSpPr>
            <p:nvPr/>
          </p:nvCxnSpPr>
          <p:spPr>
            <a:xfrm>
              <a:off x="228754" y="487069"/>
              <a:ext cx="11762426" cy="0"/>
            </a:xfrm>
            <a:prstGeom prst="line">
              <a:avLst/>
            </a:prstGeom>
            <a:ln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21">
            <a:extLst>
              <a:ext uri="{FF2B5EF4-FFF2-40B4-BE49-F238E27FC236}">
                <a16:creationId xmlns:a16="http://schemas.microsoft.com/office/drawing/2014/main" id="{CA054268-B969-CAB5-D2FB-714E5A9C7FE2}"/>
              </a:ext>
            </a:extLst>
          </p:cNvPr>
          <p:cNvSpPr/>
          <p:nvPr/>
        </p:nvSpPr>
        <p:spPr>
          <a:xfrm>
            <a:off x="2594092" y="2010424"/>
            <a:ext cx="7003816" cy="2313929"/>
          </a:xfrm>
          <a:prstGeom prst="roundRect">
            <a:avLst>
              <a:gd name="adj" fmla="val 5628"/>
            </a:avLst>
          </a:prstGeom>
          <a:gradFill>
            <a:gsLst>
              <a:gs pos="15000">
                <a:schemeClr val="bg1">
                  <a:alpha val="87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50900" dist="939800" dir="54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C2A2BC1-C337-F64A-FA2F-0C8480AAFF10}"/>
              </a:ext>
            </a:extLst>
          </p:cNvPr>
          <p:cNvSpPr txBox="1"/>
          <p:nvPr/>
        </p:nvSpPr>
        <p:spPr>
          <a:xfrm>
            <a:off x="4375639" y="2905780"/>
            <a:ext cx="344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>
                <a:latin typeface="Quicksand" pitchFamily="2" charset="0"/>
                <a:cs typeface="Arial" panose="020B0604020202020204" pitchFamily="34" charset="0"/>
              </a:rPr>
              <a:t>Architecture globale</a:t>
            </a:r>
          </a:p>
        </p:txBody>
      </p:sp>
    </p:spTree>
    <p:extLst>
      <p:ext uri="{BB962C8B-B14F-4D97-AF65-F5344CB8AC3E}">
        <p14:creationId xmlns:p14="http://schemas.microsoft.com/office/powerpoint/2010/main" val="101726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C032AD5-6CD5-19AA-DFCC-7B6BF825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44" y="0"/>
            <a:ext cx="12132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37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tttttttttttt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05C8DD"/>
      </a:accent2>
      <a:accent3>
        <a:srgbClr val="8B81FF"/>
      </a:accent3>
      <a:accent4>
        <a:srgbClr val="FF3366"/>
      </a:accent4>
      <a:accent5>
        <a:srgbClr val="FF6E30"/>
      </a:accent5>
      <a:accent6>
        <a:srgbClr val="FB55A5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8371</TotalTime>
  <Words>1552</Words>
  <Application>Microsoft Office PowerPoint</Application>
  <PresentationFormat>Grand écran</PresentationFormat>
  <Paragraphs>212</Paragraphs>
  <Slides>39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Arial</vt:lpstr>
      <vt:lpstr>Calibri</vt:lpstr>
      <vt:lpstr>Noto Serif</vt:lpstr>
      <vt:lpstr>Quicksand</vt:lpstr>
      <vt:lpstr>Quicksand Regular</vt:lpstr>
      <vt:lpstr>Raleway</vt:lpstr>
      <vt:lpstr>Tw Cen MT</vt:lpstr>
      <vt:lpstr>Tw Cen MT Condensed</vt:lpstr>
      <vt:lpstr>Wingdings 3</vt:lpstr>
      <vt:lpstr>Integral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Marzook</dc:creator>
  <cp:lastModifiedBy>naji.abderraouf</cp:lastModifiedBy>
  <cp:revision>2745</cp:revision>
  <dcterms:created xsi:type="dcterms:W3CDTF">2022-01-12T00:41:48Z</dcterms:created>
  <dcterms:modified xsi:type="dcterms:W3CDTF">2024-12-12T10:48:20Z</dcterms:modified>
</cp:coreProperties>
</file>